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2"/>
  </p:notesMasterIdLst>
  <p:handoutMasterIdLst>
    <p:handoutMasterId r:id="rId163"/>
  </p:handoutMasterIdLst>
  <p:sldIdLst>
    <p:sldId id="256" r:id="rId2"/>
    <p:sldId id="374" r:id="rId3"/>
    <p:sldId id="375" r:id="rId4"/>
    <p:sldId id="376" r:id="rId5"/>
    <p:sldId id="377" r:id="rId6"/>
    <p:sldId id="378" r:id="rId7"/>
    <p:sldId id="379" r:id="rId8"/>
    <p:sldId id="280" r:id="rId9"/>
    <p:sldId id="300" r:id="rId10"/>
    <p:sldId id="453" r:id="rId11"/>
    <p:sldId id="388" r:id="rId12"/>
    <p:sldId id="387" r:id="rId13"/>
    <p:sldId id="281" r:id="rId14"/>
    <p:sldId id="282" r:id="rId15"/>
    <p:sldId id="316" r:id="rId16"/>
    <p:sldId id="346" r:id="rId17"/>
    <p:sldId id="347" r:id="rId18"/>
    <p:sldId id="293" r:id="rId19"/>
    <p:sldId id="294" r:id="rId20"/>
    <p:sldId id="295" r:id="rId21"/>
    <p:sldId id="454" r:id="rId22"/>
    <p:sldId id="299" r:id="rId23"/>
    <p:sldId id="317" r:id="rId24"/>
    <p:sldId id="314" r:id="rId25"/>
    <p:sldId id="302" r:id="rId26"/>
    <p:sldId id="455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22" r:id="rId38"/>
    <p:sldId id="319" r:id="rId39"/>
    <p:sldId id="320" r:id="rId40"/>
    <p:sldId id="334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6" r:id="rId52"/>
    <p:sldId id="337" r:id="rId53"/>
    <p:sldId id="338" r:id="rId54"/>
    <p:sldId id="339" r:id="rId55"/>
    <p:sldId id="340" r:id="rId56"/>
    <p:sldId id="335" r:id="rId57"/>
    <p:sldId id="341" r:id="rId58"/>
    <p:sldId id="389" r:id="rId59"/>
    <p:sldId id="342" r:id="rId60"/>
    <p:sldId id="343" r:id="rId61"/>
    <p:sldId id="344" r:id="rId62"/>
    <p:sldId id="345" r:id="rId63"/>
    <p:sldId id="380" r:id="rId64"/>
    <p:sldId id="381" r:id="rId65"/>
    <p:sldId id="353" r:id="rId66"/>
    <p:sldId id="439" r:id="rId67"/>
    <p:sldId id="283" r:id="rId68"/>
    <p:sldId id="289" r:id="rId69"/>
    <p:sldId id="291" r:id="rId70"/>
    <p:sldId id="383" r:id="rId71"/>
    <p:sldId id="382" r:id="rId72"/>
    <p:sldId id="384" r:id="rId73"/>
    <p:sldId id="385" r:id="rId74"/>
    <p:sldId id="386" r:id="rId75"/>
    <p:sldId id="390" r:id="rId76"/>
    <p:sldId id="392" r:id="rId77"/>
    <p:sldId id="456" r:id="rId78"/>
    <p:sldId id="394" r:id="rId79"/>
    <p:sldId id="395" r:id="rId80"/>
    <p:sldId id="396" r:id="rId81"/>
    <p:sldId id="397" r:id="rId82"/>
    <p:sldId id="398" r:id="rId83"/>
    <p:sldId id="438" r:id="rId84"/>
    <p:sldId id="401" r:id="rId85"/>
    <p:sldId id="402" r:id="rId86"/>
    <p:sldId id="403" r:id="rId87"/>
    <p:sldId id="399" r:id="rId88"/>
    <p:sldId id="400" r:id="rId89"/>
    <p:sldId id="404" r:id="rId90"/>
    <p:sldId id="405" r:id="rId91"/>
    <p:sldId id="406" r:id="rId92"/>
    <p:sldId id="407" r:id="rId93"/>
    <p:sldId id="408" r:id="rId94"/>
    <p:sldId id="409" r:id="rId95"/>
    <p:sldId id="410" r:id="rId96"/>
    <p:sldId id="411" r:id="rId97"/>
    <p:sldId id="417" r:id="rId98"/>
    <p:sldId id="418" r:id="rId99"/>
    <p:sldId id="423" r:id="rId100"/>
    <p:sldId id="424" r:id="rId101"/>
    <p:sldId id="425" r:id="rId102"/>
    <p:sldId id="426" r:id="rId103"/>
    <p:sldId id="427" r:id="rId104"/>
    <p:sldId id="428" r:id="rId105"/>
    <p:sldId id="429" r:id="rId106"/>
    <p:sldId id="430" r:id="rId107"/>
    <p:sldId id="431" r:id="rId108"/>
    <p:sldId id="432" r:id="rId109"/>
    <p:sldId id="433" r:id="rId110"/>
    <p:sldId id="434" r:id="rId111"/>
    <p:sldId id="435" r:id="rId112"/>
    <p:sldId id="436" r:id="rId113"/>
    <p:sldId id="437" r:id="rId114"/>
    <p:sldId id="416" r:id="rId115"/>
    <p:sldId id="419" r:id="rId116"/>
    <p:sldId id="420" r:id="rId117"/>
    <p:sldId id="457" r:id="rId118"/>
    <p:sldId id="458" r:id="rId119"/>
    <p:sldId id="440" r:id="rId120"/>
    <p:sldId id="284" r:id="rId121"/>
    <p:sldId id="288" r:id="rId122"/>
    <p:sldId id="292" r:id="rId123"/>
    <p:sldId id="348" r:id="rId124"/>
    <p:sldId id="349" r:id="rId125"/>
    <p:sldId id="350" r:id="rId126"/>
    <p:sldId id="351" r:id="rId127"/>
    <p:sldId id="357" r:id="rId128"/>
    <p:sldId id="459" r:id="rId129"/>
    <p:sldId id="369" r:id="rId130"/>
    <p:sldId id="360" r:id="rId131"/>
    <p:sldId id="361" r:id="rId132"/>
    <p:sldId id="362" r:id="rId133"/>
    <p:sldId id="363" r:id="rId134"/>
    <p:sldId id="364" r:id="rId135"/>
    <p:sldId id="365" r:id="rId136"/>
    <p:sldId id="366" r:id="rId137"/>
    <p:sldId id="367" r:id="rId138"/>
    <p:sldId id="368" r:id="rId139"/>
    <p:sldId id="352" r:id="rId140"/>
    <p:sldId id="460" r:id="rId141"/>
    <p:sldId id="443" r:id="rId142"/>
    <p:sldId id="447" r:id="rId143"/>
    <p:sldId id="448" r:id="rId144"/>
    <p:sldId id="445" r:id="rId145"/>
    <p:sldId id="444" r:id="rId146"/>
    <p:sldId id="461" r:id="rId147"/>
    <p:sldId id="449" r:id="rId148"/>
    <p:sldId id="450" r:id="rId149"/>
    <p:sldId id="451" r:id="rId150"/>
    <p:sldId id="452" r:id="rId151"/>
    <p:sldId id="370" r:id="rId152"/>
    <p:sldId id="462" r:id="rId153"/>
    <p:sldId id="372" r:id="rId154"/>
    <p:sldId id="371" r:id="rId155"/>
    <p:sldId id="463" r:id="rId156"/>
    <p:sldId id="464" r:id="rId157"/>
    <p:sldId id="373" r:id="rId158"/>
    <p:sldId id="441" r:id="rId159"/>
    <p:sldId id="465" r:id="rId160"/>
    <p:sldId id="466" r:id="rId1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14649B-1579-C048-AEEB-F510B31A75C6}">
          <p14:sldIdLst>
            <p14:sldId id="256"/>
          </p14:sldIdLst>
        </p14:section>
        <p14:section name="JHI Introduction" id="{BF4F8355-3C03-1E42-AEE3-C69289A1DBAB}">
          <p14:sldIdLst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Introduction" id="{7BC40A3F-8B79-2A47-B54F-B9C442D6046C}">
          <p14:sldIdLst>
            <p14:sldId id="280"/>
            <p14:sldId id="300"/>
            <p14:sldId id="453"/>
            <p14:sldId id="388"/>
          </p14:sldIdLst>
        </p14:section>
        <p14:section name="Pba Intro" id="{5E7F328A-0503-E245-AD92-E9890F52B6C4}">
          <p14:sldIdLst>
            <p14:sldId id="387"/>
            <p14:sldId id="281"/>
            <p14:sldId id="282"/>
            <p14:sldId id="316"/>
            <p14:sldId id="346"/>
            <p14:sldId id="347"/>
          </p14:sldIdLst>
        </p14:section>
        <p14:section name="Comparative Genomics" id="{F8B5DAA5-F71C-044D-9F42-30B84C655FB3}">
          <p14:sldIdLst>
            <p14:sldId id="293"/>
            <p14:sldId id="294"/>
            <p14:sldId id="295"/>
            <p14:sldId id="454"/>
            <p14:sldId id="299"/>
          </p14:sldIdLst>
        </p14:section>
        <p14:section name="Pba Questions" id="{DF23A0B7-D42C-084D-AEFB-DF8109F5D703}">
          <p14:sldIdLst>
            <p14:sldId id="317"/>
          </p14:sldIdLst>
        </p14:section>
        <p14:section name="Othology etc." id="{D53EB5CC-59CB-794E-A296-2DBD07300B0E}">
          <p14:sldIdLst>
            <p14:sldId id="314"/>
            <p14:sldId id="302"/>
            <p14:sldId id="45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&quot;Orthologues&quot;" id="{11CA1CEE-9A4C-0341-A682-ED4E46E07C2A}">
          <p14:sldIdLst>
            <p14:sldId id="322"/>
            <p14:sldId id="319"/>
            <p14:sldId id="320"/>
            <p14:sldId id="334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Pba Questions Reminder" id="{B6480C0A-7172-0642-A957-9AC43680A1C9}">
          <p14:sldIdLst>
            <p14:sldId id="336"/>
          </p14:sldIdLst>
        </p14:section>
        <p14:section name="Pba RBBH" id="{DCDE6866-B309-E041-86D0-FE2B5E5ECDD7}">
          <p14:sldIdLst>
            <p14:sldId id="337"/>
            <p14:sldId id="338"/>
            <p14:sldId id="339"/>
            <p14:sldId id="340"/>
            <p14:sldId id="335"/>
            <p14:sldId id="341"/>
            <p14:sldId id="389"/>
            <p14:sldId id="342"/>
            <p14:sldId id="343"/>
            <p14:sldId id="344"/>
            <p14:sldId id="345"/>
            <p14:sldId id="380"/>
            <p14:sldId id="381"/>
          </p14:sldIdLst>
        </p14:section>
        <p14:section name="Sci/Art" id="{E3FFCB9D-F42A-D541-80AB-914EE5C0E353}">
          <p14:sldIdLst>
            <p14:sldId id="353"/>
          </p14:sldIdLst>
        </p14:section>
        <p14:section name="Conclusions I" id="{22779FF6-357C-8B4B-BD06-2EEDB077E720}">
          <p14:sldIdLst>
            <p14:sldId id="439"/>
          </p14:sldIdLst>
        </p14:section>
        <p14:section name="Phytophthora infestans" id="{E4B774DF-D890-D749-B557-F004D3A35665}">
          <p14:sldIdLst>
            <p14:sldId id="283"/>
            <p14:sldId id="289"/>
            <p14:sldId id="291"/>
          </p14:sldIdLst>
        </p14:section>
        <p14:section name="Two-speed genome" id="{8B47CB42-083E-1644-9C1C-437A80B11908}">
          <p14:sldIdLst>
            <p14:sldId id="383"/>
            <p14:sldId id="382"/>
            <p14:sldId id="384"/>
            <p14:sldId id="385"/>
            <p14:sldId id="386"/>
          </p14:sldIdLst>
        </p14:section>
        <p14:section name="Finding Effectors" id="{A9F99EE9-C4C1-E24B-82E5-DBE42CCDA23A}">
          <p14:sldIdLst>
            <p14:sldId id="390"/>
            <p14:sldId id="392"/>
            <p14:sldId id="456"/>
            <p14:sldId id="394"/>
            <p14:sldId id="395"/>
            <p14:sldId id="396"/>
            <p14:sldId id="397"/>
            <p14:sldId id="398"/>
            <p14:sldId id="438"/>
          </p14:sldIdLst>
        </p14:section>
        <p14:section name="Effector Finding Theory" id="{810195DF-45A0-C94E-8CAB-B8DB9BF64F03}">
          <p14:sldIdLst>
            <p14:sldId id="401"/>
            <p14:sldId id="402"/>
            <p14:sldId id="403"/>
            <p14:sldId id="399"/>
            <p14:sldId id="400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Crossvalidation" id="{49785B83-187D-1943-899F-248CE42B58DB}">
          <p14:sldIdLst>
            <p14:sldId id="417"/>
            <p14:sldId id="418"/>
          </p14:sldIdLst>
        </p14:section>
        <p14:section name="RxLR Prediction" id="{6C876E71-1A76-3A43-B54D-98DC4345549C}">
          <p14:sldIdLst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A Trip to the Doctor I" id="{A02898F0-6F7C-8841-8D3F-76FB1844359C}">
          <p14:sldIdLst>
            <p14:sldId id="416"/>
            <p14:sldId id="419"/>
            <p14:sldId id="420"/>
            <p14:sldId id="457"/>
            <p14:sldId id="458"/>
          </p14:sldIdLst>
        </p14:section>
        <p14:section name="Conclusions II" id="{9EBB88C5-9A7D-2144-9B09-872EF780B495}">
          <p14:sldIdLst>
            <p14:sldId id="440"/>
          </p14:sldIdLst>
        </p14:section>
        <p14:section name="Dickeya spp." id="{F968133D-5F07-A544-934C-B6EF23A03319}">
          <p14:sldIdLst>
            <p14:sldId id="284"/>
            <p14:sldId id="288"/>
            <p14:sldId id="292"/>
          </p14:sldIdLst>
        </p14:section>
        <p14:section name="Dickeya classification" id="{85FD3423-3527-4E4E-BADF-9833B9A487EC}">
          <p14:sldIdLst>
            <p14:sldId id="348"/>
            <p14:sldId id="349"/>
            <p14:sldId id="350"/>
            <p14:sldId id="351"/>
            <p14:sldId id="357"/>
            <p14:sldId id="459"/>
          </p14:sldIdLst>
        </p14:section>
        <p14:section name="Dickeya Diagnostics" id="{D9C10031-9130-8848-A5C9-C45ABC304366}">
          <p14:sldIdLst>
            <p14:sldId id="36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Dickeya Genecalling" id="{585DC335-44E1-ED44-8C5E-04A32C4A1D91}">
          <p14:sldIdLst>
            <p14:sldId id="352"/>
            <p14:sldId id="460"/>
            <p14:sldId id="443"/>
            <p14:sldId id="447"/>
            <p14:sldId id="448"/>
            <p14:sldId id="445"/>
            <p14:sldId id="444"/>
            <p14:sldId id="461"/>
          </p14:sldIdLst>
        </p14:section>
        <p14:section name="Epidemiology" id="{F72A9C3F-7BA4-3C44-81CD-6BF3B3AAECD0}">
          <p14:sldIdLst>
            <p14:sldId id="449"/>
            <p14:sldId id="450"/>
            <p14:sldId id="451"/>
            <p14:sldId id="452"/>
          </p14:sldIdLst>
        </p14:section>
        <p14:section name="Dickeya Systems Biology" id="{CE4644DE-168A-0347-90A5-DA027C6981CD}">
          <p14:sldIdLst>
            <p14:sldId id="370"/>
            <p14:sldId id="462"/>
            <p14:sldId id="372"/>
            <p14:sldId id="371"/>
            <p14:sldId id="463"/>
            <p14:sldId id="464"/>
            <p14:sldId id="373"/>
          </p14:sldIdLst>
        </p14:section>
        <p14:section name="Conclusions III" id="{A009D2A6-C881-CD44-BBCF-E0865A67801E}">
          <p14:sldIdLst>
            <p14:sldId id="441"/>
          </p14:sldIdLst>
        </p14:section>
        <p14:section name="Conclusions/Acknowledgements" id="{6FC684BA-D980-DE44-BE84-8D4B0D41AFE8}">
          <p14:sldIdLst>
            <p14:sldId id="465"/>
            <p14:sldId id="4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2175"/>
    <a:srgbClr val="5E8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9" d="100"/>
          <a:sy n="69" d="100"/>
        </p:scale>
        <p:origin x="-96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936"/>
    </p:cViewPr>
  </p:sorterViewPr>
  <p:notesViewPr>
    <p:cSldViewPr snapToGrid="0" snapToObjects="1">
      <p:cViewPr varScale="1">
        <p:scale>
          <a:sx n="44" d="100"/>
          <a:sy n="44" d="100"/>
        </p:scale>
        <p:origin x="-261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handoutMaster" Target="handoutMasters/handoutMaster1.xml"/><Relationship Id="rId164" Type="http://schemas.openxmlformats.org/officeDocument/2006/relationships/printerSettings" Target="printerSettings/printerSettings1.bin"/><Relationship Id="rId165" Type="http://schemas.openxmlformats.org/officeDocument/2006/relationships/presProps" Target="presProps.xml"/><Relationship Id="rId166" Type="http://schemas.openxmlformats.org/officeDocument/2006/relationships/viewProps" Target="viewProps.xml"/><Relationship Id="rId167" Type="http://schemas.openxmlformats.org/officeDocument/2006/relationships/theme" Target="theme/theme1.xml"/><Relationship Id="rId16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677C0-BDA4-40F1-999D-9882EE7C77F2}" type="datetimeFigureOut">
              <a:rPr lang="en-GB" smtClean="0"/>
              <a:t>09/07/2014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780EF-E439-433E-B08F-75965A673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849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5E368-33A0-D04B-B4E1-98E95E292172}" type="datetimeFigureOut">
              <a:rPr lang="en-US" smtClean="0"/>
              <a:t>09/07/2014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24CE8-BE81-9746-B676-8C1C8251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2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174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017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53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Then we define anything within this area as belonging to the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84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198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38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6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979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60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60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100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61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897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24CE8-BE81-9746-B676-8C1C82517BA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52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140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155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156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97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392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934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C42F5-F9D3-4198-A20D-4EB7C631AFF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82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24CE8-BE81-9746-B676-8C1C82517B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40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29AFF9-A3BF-DD44-AF5B-78C40D622452}" type="slidenum">
              <a:rPr lang="en-US"/>
              <a:pPr/>
              <a:t>63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DB1BD-14D5-B24F-84F4-540F61256E95}" type="slidenum">
              <a:rPr lang="en-US"/>
              <a:pPr/>
              <a:t>71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4315" y="1810444"/>
            <a:ext cx="6139877" cy="647015"/>
          </a:xfrm>
        </p:spPr>
        <p:txBody>
          <a:bodyPr anchor="t" anchorCtr="0">
            <a:spAutoFit/>
          </a:bodyPr>
          <a:lstStyle>
            <a:lvl1pPr algn="l">
              <a:defRPr sz="3600" b="1" i="0"/>
            </a:lvl1pPr>
          </a:lstStyle>
          <a:p>
            <a:r>
              <a:rPr lang="en-GB" dirty="0"/>
              <a:t>Click to edit </a:t>
            </a:r>
            <a:r>
              <a:rPr lang="en-GB" dirty="0" smtClean="0"/>
              <a:t>title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655" y="5915347"/>
            <a:ext cx="7996668" cy="523220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800" baseline="0">
                <a:solidFill>
                  <a:srgbClr val="87217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 Presentation by Presenter’s Name </a:t>
            </a:r>
          </a:p>
        </p:txBody>
      </p:sp>
      <p:pic>
        <p:nvPicPr>
          <p:cNvPr id="7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5255120" y="1810444"/>
            <a:ext cx="4836455" cy="2659864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4407" y="885285"/>
            <a:ext cx="3908225" cy="1200941"/>
          </a:xfrm>
        </p:spPr>
        <p:txBody>
          <a:bodyPr wrap="square"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04407" y="2214563"/>
            <a:ext cx="3908225" cy="181200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 dirty="0"/>
              <a:t>Change the background image </a:t>
            </a:r>
            <a:r>
              <a:rPr lang="en-US" dirty="0" smtClean="0"/>
              <a:t>to </a:t>
            </a:r>
            <a:r>
              <a:rPr lang="en-US" dirty="0"/>
              <a:t>a different high quality picture.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45008" y="275685"/>
            <a:ext cx="6779132" cy="659940"/>
          </a:xfrm>
        </p:spPr>
        <p:txBody>
          <a:bodyPr anchor="t" anchorCtr="0">
            <a:spAutoFit/>
          </a:bodyPr>
          <a:lstStyle>
            <a:lvl1pPr algn="l">
              <a:defRPr sz="3600" b="1" baseline="0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627818" y="773901"/>
            <a:ext cx="291415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627818" y="452072"/>
            <a:ext cx="291415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303255" y="452072"/>
            <a:ext cx="291415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045008" y="1098066"/>
            <a:ext cx="6779132" cy="830997"/>
          </a:xfrm>
        </p:spPr>
        <p:txBody>
          <a:bodyPr wrap="square" anchor="t" anchorCtr="0">
            <a:spAutoFit/>
          </a:bodyPr>
          <a:lstStyle>
            <a:lvl1pPr marL="0" indent="-27720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Change the background image to a different high quality picture.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21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97200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/>
          <a:lstStyle/>
          <a:p>
            <a:fld id="{35D9EA87-F86B-934D-AA7D-293C2A807664}" type="datetimeFigureOut">
              <a:rPr lang="en-US" smtClean="0"/>
              <a:pPr/>
              <a:t>09/07/2014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02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/>
          <a:lstStyle/>
          <a:p>
            <a:fld id="{35D9EA87-F86B-934D-AA7D-293C2A807664}" type="datetimeFigureOut">
              <a:rPr lang="en-US" smtClean="0"/>
              <a:pPr/>
              <a:t>09/07/2014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7"/>
          <p:cNvSpPr>
            <a:spLocks noGrp="1"/>
          </p:cNvSpPr>
          <p:nvPr userDrawn="1">
            <p:ph type="title"/>
          </p:nvPr>
        </p:nvSpPr>
        <p:spPr>
          <a:xfrm>
            <a:off x="754922" y="316055"/>
            <a:ext cx="7198231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4912" y="1458913"/>
            <a:ext cx="7198242" cy="1188594"/>
          </a:xfrm>
        </p:spPr>
        <p:txBody>
          <a:bodyPr/>
          <a:lstStyle>
            <a:lvl1pPr marL="0">
              <a:spcAft>
                <a:spcPts val="0"/>
              </a:spcAft>
              <a:buNone/>
              <a:defRPr sz="3200" b="1" baseline="0">
                <a:solidFill>
                  <a:srgbClr val="78A240"/>
                </a:solidFill>
              </a:defRPr>
            </a:lvl1pPr>
          </a:lstStyle>
          <a:p>
            <a:pPr lvl="0"/>
            <a:r>
              <a:rPr lang="en-GB" dirty="0" smtClean="0"/>
              <a:t>Subheading if required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79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F7BC75-D841-3140-BA28-CF8849BDA7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30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/>
          <a:lstStyle/>
          <a:p>
            <a:fld id="{35D9EA87-F86B-934D-AA7D-293C2A807664}" type="datetimeFigureOut">
              <a:rPr lang="en-US" smtClean="0"/>
              <a:pPr/>
              <a:t>09/07/2014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7"/>
          <p:cNvSpPr>
            <a:spLocks noGrp="1"/>
          </p:cNvSpPr>
          <p:nvPr userDrawn="1">
            <p:ph type="title"/>
          </p:nvPr>
        </p:nvSpPr>
        <p:spPr>
          <a:xfrm>
            <a:off x="754922" y="316055"/>
            <a:ext cx="7198231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4912" y="1458913"/>
            <a:ext cx="7198242" cy="1188594"/>
          </a:xfrm>
        </p:spPr>
        <p:txBody>
          <a:bodyPr/>
          <a:lstStyle>
            <a:lvl1pPr marL="0">
              <a:spcAft>
                <a:spcPts val="0"/>
              </a:spcAft>
              <a:buNone/>
              <a:defRPr sz="3200" b="1" baseline="0">
                <a:solidFill>
                  <a:srgbClr val="78A240"/>
                </a:solidFill>
              </a:defRPr>
            </a:lvl1pPr>
          </a:lstStyle>
          <a:p>
            <a:pPr lvl="0"/>
            <a:r>
              <a:rPr lang="en-GB" dirty="0" smtClean="0"/>
              <a:t>Subheading if required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2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5008" y="275685"/>
            <a:ext cx="6779132" cy="659940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627818" y="773901"/>
            <a:ext cx="291415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627818" y="452072"/>
            <a:ext cx="291415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303255" y="452072"/>
            <a:ext cx="291415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335231" y="1732395"/>
            <a:ext cx="6883484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 dirty="0"/>
              <a:t>Use key words and phrases only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Be concise	</a:t>
            </a:r>
          </a:p>
          <a:p>
            <a:pPr lvl="1"/>
            <a:r>
              <a:rPr lang="en-US" dirty="0"/>
              <a:t>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627818" y="773901"/>
            <a:ext cx="291415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627818" y="452072"/>
            <a:ext cx="291415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0" name="Rounded Rectangle 9"/>
          <p:cNvSpPr/>
          <p:nvPr userDrawn="1"/>
        </p:nvSpPr>
        <p:spPr>
          <a:xfrm>
            <a:off x="303255" y="452072"/>
            <a:ext cx="291415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8" y="1740155"/>
            <a:ext cx="5771411" cy="461665"/>
          </a:xfrm>
        </p:spPr>
        <p:txBody>
          <a:bodyPr wrap="square" anchor="t" anchorCtr="0">
            <a:spAutoFit/>
          </a:bodyPr>
          <a:lstStyle>
            <a:lvl1pPr marL="360000" indent="-360000">
              <a:spcBef>
                <a:spcPts val="0"/>
              </a:spcBef>
              <a:buFont typeface="Arial"/>
              <a:buChar char="•"/>
              <a:defRPr sz="2400" b="1" baseline="0">
                <a:solidFill>
                  <a:srgbClr val="8721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Tidy Images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808435" y="2480777"/>
            <a:ext cx="5420175" cy="25475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/>
              <a:t>Use rounded corners on your images. 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045008" y="275685"/>
            <a:ext cx="6779132" cy="659940"/>
          </a:xfrm>
        </p:spPr>
        <p:txBody>
          <a:bodyPr anchor="t" anchorCtr="0">
            <a:spAutoFit/>
          </a:bodyPr>
          <a:lstStyle>
            <a:lvl1pPr algn="l">
              <a:defRPr sz="3600" b="1" baseline="0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29363" y="2481263"/>
            <a:ext cx="2403475" cy="2403475"/>
          </a:xfrm>
          <a:prstGeom prst="roundRect">
            <a:avLst/>
          </a:prstGeom>
          <a:noFill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GB" dirty="0" smtClean="0"/>
              <a:t>Insert Picture</a:t>
            </a:r>
            <a:endParaRPr lang="en-GB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1223557" y="3806740"/>
            <a:ext cx="460441" cy="460441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1223557" y="3295141"/>
            <a:ext cx="460441" cy="460441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1223557" y="2789344"/>
            <a:ext cx="460441" cy="460441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152862" y="2593532"/>
            <a:ext cx="6374281" cy="692497"/>
          </a:xfr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For making a bold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275685"/>
            <a:ext cx="7436778" cy="659940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</a:t>
            </a:r>
            <a:r>
              <a:rPr lang="en-GB" dirty="0" smtClean="0"/>
              <a:t>title 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8975" y="1713210"/>
            <a:ext cx="4229693" cy="461665"/>
          </a:xfrm>
        </p:spPr>
        <p:txBody>
          <a:bodyPr anchor="t" anchorCtr="0">
            <a:spAutoFit/>
          </a:bodyPr>
          <a:lstStyle>
            <a:lvl1pPr marL="0" indent="-277200">
              <a:spcBef>
                <a:spcPts val="0"/>
              </a:spcBef>
              <a:buFont typeface="Arial"/>
              <a:buChar char="•"/>
              <a:defRPr sz="2400" b="1" baseline="0">
                <a:solidFill>
                  <a:srgbClr val="8721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58975" y="2439152"/>
            <a:ext cx="4229693" cy="232349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/>
              <a:t>Change the background image below to a different high quality picture.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703026" y="1713210"/>
            <a:ext cx="4229693" cy="461665"/>
          </a:xfrm>
        </p:spPr>
        <p:txBody>
          <a:bodyPr anchor="t" anchorCtr="0">
            <a:spAutoFit/>
          </a:bodyPr>
          <a:lstStyle>
            <a:lvl1pPr marL="0" indent="-277200">
              <a:spcBef>
                <a:spcPts val="0"/>
              </a:spcBef>
              <a:buFont typeface="Arial"/>
              <a:buChar char="•"/>
              <a:defRPr sz="2400" b="1" baseline="0">
                <a:solidFill>
                  <a:srgbClr val="87217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4703026" y="2439152"/>
            <a:ext cx="4229693" cy="261411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/>
              <a:t>Change the background image below to a different high quality picture.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275685"/>
            <a:ext cx="7436778" cy="659940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</a:t>
            </a:r>
            <a:r>
              <a:rPr lang="en-GB" dirty="0" smtClean="0"/>
              <a:t>title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583936" cy="6858000"/>
          </a:xfrm>
          <a:prstGeom prst="rect">
            <a:avLst/>
          </a:prstGeom>
        </p:spPr>
      </p:pic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299681"/>
            <a:ext cx="4589140" cy="6463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</a:t>
            </a:r>
            <a:r>
              <a:rPr lang="en-GB" dirty="0"/>
              <a:t>title </a:t>
            </a:r>
            <a:endParaRPr lang="en-US" dirty="0"/>
          </a:p>
        </p:txBody>
      </p:sp>
      <p:sp>
        <p:nvSpPr>
          <p:cNvPr id="8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5619" y="1846416"/>
            <a:ext cx="4295750" cy="4716124"/>
          </a:xfrm>
        </p:spPr>
        <p:txBody>
          <a:bodyPr>
            <a:norm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tabLst/>
              <a:defRPr sz="20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tabLst/>
              <a:defRPr sz="2000" baseline="0"/>
            </a:lvl2pPr>
            <a:lvl6pPr>
              <a:buNone/>
              <a:defRPr/>
            </a:lvl6pPr>
          </a:lstStyle>
          <a:p>
            <a:pPr lvl="0"/>
            <a:r>
              <a:rPr lang="en-US" dirty="0"/>
              <a:t>Change the background image on the right to a different high quality </a:t>
            </a:r>
            <a:r>
              <a:rPr lang="en-US" dirty="0" smtClean="0"/>
              <a:t>image</a:t>
            </a:r>
          </a:p>
          <a:p>
            <a:pPr lvl="0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3751071"/>
            <a:ext cx="4266142" cy="1200329"/>
          </a:xfrm>
        </p:spPr>
        <p:txBody>
          <a:bodyPr wrap="square" anchor="t" anchorCtr="0">
            <a:norm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</a:t>
            </a:r>
            <a:r>
              <a:rPr lang="en-GB" dirty="0" smtClean="0"/>
              <a:t>title</a:t>
            </a:r>
            <a:endParaRPr lang="en-US" dirty="0"/>
          </a:p>
        </p:txBody>
      </p:sp>
      <p:sp>
        <p:nvSpPr>
          <p:cNvPr id="8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5618" y="5138452"/>
            <a:ext cx="8811202" cy="1424087"/>
          </a:xfrm>
        </p:spPr>
        <p:txBody>
          <a:bodyPr>
            <a:norm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0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sz="2000" baseline="0"/>
            </a:lvl2pPr>
            <a:lvl6pPr>
              <a:buNone/>
              <a:defRPr/>
            </a:lvl6pPr>
          </a:lstStyle>
          <a:p>
            <a:pPr lvl="0"/>
            <a:r>
              <a:rPr lang="en-US" dirty="0"/>
              <a:t>Change the background image above to a different high quality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10008" y="1098066"/>
            <a:ext cx="7436778" cy="461665"/>
          </a:xfrm>
        </p:spPr>
        <p:txBody>
          <a:bodyPr wrap="square" anchor="t" anchorCtr="0">
            <a:spAutoFit/>
          </a:bodyPr>
          <a:lstStyle>
            <a:lvl1pPr marL="0" indent="-27720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b="0">
                <a:solidFill>
                  <a:srgbClr val="000000"/>
                </a:solidFill>
              </a:rPr>
              <a:t>Click to edit subtitle</a:t>
            </a:r>
            <a:endParaRPr lang="en-GB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10008" y="275685"/>
            <a:ext cx="7436778" cy="659940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</a:t>
            </a:r>
            <a:r>
              <a:rPr lang="en-GB" dirty="0" smtClean="0"/>
              <a:t>edit title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67543"/>
            <a:ext cx="2111704" cy="116135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1278317" y="1061520"/>
            <a:ext cx="6499174" cy="510778"/>
          </a:xfrm>
          <a:prstGeom prst="roundRect">
            <a:avLst/>
          </a:prstGeom>
          <a:solidFill>
            <a:srgbClr val="5E8A26">
              <a:alpha val="70000"/>
            </a:srgbClr>
          </a:solidFill>
        </p:spPr>
        <p:txBody>
          <a:bodyPr wrap="square" anchor="t" anchorCtr="0">
            <a:spAutoFit/>
          </a:bodyPr>
          <a:lstStyle>
            <a:lvl1pPr marL="0" indent="-277200" algn="ctr">
              <a:spcBef>
                <a:spcPts val="0"/>
              </a:spcBef>
              <a:buFont typeface="Arial"/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-176462" y="275685"/>
            <a:ext cx="7846786" cy="715089"/>
          </a:xfrm>
          <a:prstGeom prst="roundRect">
            <a:avLst/>
          </a:prstGeom>
          <a:solidFill>
            <a:srgbClr val="872175"/>
          </a:solidFill>
        </p:spPr>
        <p:txBody>
          <a:bodyPr wrap="square" lIns="432000" anchor="t" anchorCtr="0">
            <a:spAutoFit/>
          </a:bodyPr>
          <a:lstStyle>
            <a:lvl1pPr marL="144000"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</a:t>
            </a:r>
            <a:r>
              <a:rPr lang="en-GB" dirty="0" smtClean="0"/>
              <a:t>to edit title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72175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6203" TargetMode="External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6203" TargetMode="External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6203" TargetMode="External"/><Relationship Id="rId3" Type="http://schemas.openxmlformats.org/officeDocument/2006/relationships/hyperlink" Target="http://dx.doi.org/10.1038/nature08358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6203" TargetMode="External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6203" TargetMode="External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6203" TargetMode="External"/><Relationship Id="rId3" Type="http://schemas.openxmlformats.org/officeDocument/2006/relationships/hyperlink" Target="http://dx.doi.org/10.1038/nature08358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6203" TargetMode="External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6203" TargetMode="External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6203" TargetMode="External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x.doi.org/10.1007/978-1-62703-986-4_4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hyperlink" Target="http://dx.doi.org/10.1073/pnas.040242410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dx.doi.org/10.1128/genomeA.00978-13" TargetMode="External"/><Relationship Id="rId5" Type="http://schemas.openxmlformats.org/officeDocument/2006/relationships/hyperlink" Target="http://dx.doi.org/10.1128/genomeA.00087-12" TargetMode="External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4" Type="http://schemas.openxmlformats.org/officeDocument/2006/relationships/hyperlink" Target="http://dx.doi.org/10.1111/j.1365-3059.2011.02427.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28/genomeA.00978-13" TargetMode="External"/><Relationship Id="rId3" Type="http://schemas.openxmlformats.org/officeDocument/2006/relationships/hyperlink" Target="http://dx.doi.org/10.1128/genomeA.00087-12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hyperlink" Target="http://dx.doi.org/10.1099/ijs.0.02791-0" TargetMode="External"/><Relationship Id="rId5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9/ijs.0.02791-0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ddowquinn/scripts/tree/master/bioinformatics" TargetMode="External"/><Relationship Id="rId4" Type="http://schemas.openxmlformats.org/officeDocument/2006/relationships/hyperlink" Target="http://dx.doi.org/10.1099/ijs.0.052944-0" TargetMode="External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ddowquinn/scripts/tree/master/bioinformatics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hyperlink" Target="http://dx.doi.org/10.1111/j.1365-3059.2011.02427.x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34498" TargetMode="External"/><Relationship Id="rId3" Type="http://schemas.openxmlformats.org/officeDocument/2006/relationships/hyperlink" Target="http://dx.doi.org/10.1111/j.1365-3059.2012.02678.x" TargetMode="Externa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34498" TargetMode="External"/><Relationship Id="rId3" Type="http://schemas.openxmlformats.org/officeDocument/2006/relationships/hyperlink" Target="http://dx.doi.org/10.1111/j.1365-3059.2012.02678.x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34498" TargetMode="External"/><Relationship Id="rId3" Type="http://schemas.openxmlformats.org/officeDocument/2006/relationships/hyperlink" Target="http://dx.doi.org/10.1111/j.1365-3059.2012.02678.x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34498" TargetMode="External"/><Relationship Id="rId3" Type="http://schemas.openxmlformats.org/officeDocument/2006/relationships/hyperlink" Target="http://dx.doi.org/10.1111/j.1365-3059.2012.02678.x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hyperlink" Target="http://dx.doi.org/10.1371/journal.pone.003449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hyperlink" Target="http://dx.doi.org/10.1111/j.1365-3059.2012.02678.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ddowquinn/find_differential_primers" TargetMode="External"/><Relationship Id="rId3" Type="http://schemas.openxmlformats.org/officeDocument/2006/relationships/image" Target="../media/image1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73/pnas.0402424101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chairbiology.blogspot.co.uk/2012/07/on-reciprocal-best-blast-hits.html" TargetMode="External"/><Relationship Id="rId3" Type="http://schemas.openxmlformats.org/officeDocument/2006/relationships/image" Target="../media/image13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bioinformatics/btm449" TargetMode="External"/><Relationship Id="rId4" Type="http://schemas.openxmlformats.org/officeDocument/2006/relationships/hyperlink" Target="http://armchairbiology.blogspot.co.uk/2012/09/the-colours-man-colours.html" TargetMode="External"/><Relationship Id="rId5" Type="http://schemas.openxmlformats.org/officeDocument/2006/relationships/hyperlink" Target="https://github.com/widdowquinn/pyADHoRe" TargetMode="External"/><Relationship Id="rId6" Type="http://schemas.openxmlformats.org/officeDocument/2006/relationships/image" Target="../media/image141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informatics.psb.ugent.be/software/details/i--ADHoRe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jp/kegg/kaas/" TargetMode="External"/><Relationship Id="rId4" Type="http://schemas.openxmlformats.org/officeDocument/2006/relationships/hyperlink" Target="http://www.genoscope.cns.fr/agc/microscope/metabolism/canoe.php" TargetMode="External"/><Relationship Id="rId5" Type="http://schemas.openxmlformats.org/officeDocument/2006/relationships/hyperlink" Target="http://www.unipathway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cyc.org/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6084/m9.figshare.767275" TargetMode="External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ddowquinn/KGML" TargetMode="External"/><Relationship Id="rId4" Type="http://schemas.openxmlformats.org/officeDocument/2006/relationships/hyperlink" Target="http://dx.doi.org/10.6084/m9.figshare.76727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hyperlink" Target="http://dx.doi.org/10.1038/nbt.161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16/j.tibtech.2007.06.001" TargetMode="External"/><Relationship Id="rId3" Type="http://schemas.openxmlformats.org/officeDocument/2006/relationships/hyperlink" Target="http://dx.doi.org/10.1038/npre.2009.3092.1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ddowquinn/Teaching-EMBL-Plant-Path-Genomics" TargetMode="External"/><Relationship Id="rId3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pre.2009.3092.1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S0168-9525(00)02005-9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2307/241244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2307/2412448" TargetMode="External"/><Relationship Id="rId3" Type="http://schemas.openxmlformats.org/officeDocument/2006/relationships/hyperlink" Target="http://dx.doi.org/10.1016/S0168-9525(00)02005-9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bib/bbr03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bib/bbr030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sembl.org/info/genome/compara/homology_method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gb-2001-2-8-interactions1002" TargetMode="External"/><Relationship Id="rId4" Type="http://schemas.openxmlformats.org/officeDocument/2006/relationships/hyperlink" Target="http://dx.doi.org/10.1016/S0168-9525(00)02005-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bioinformatics/18.1.9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://dx.doi.org/10.1101/gr.073585.107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://dx.doi.org/10.1093/bib/bbr057" TargetMode="External"/><Relationship Id="rId5" Type="http://schemas.openxmlformats.org/officeDocument/2006/relationships/hyperlink" Target="http://dx.doi.org/10.1371/journal.pcbi.1002784" TargetMode="External"/><Relationship Id="rId6" Type="http://schemas.openxmlformats.org/officeDocument/2006/relationships/hyperlink" Target="http://dx.doi.org/10.1371/journal.pcbi.100251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questfororthologs.org/orthology_databases" TargetMode="Externa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http://multiparanoid.sbc.su.se/" TargetMode="External"/><Relationship Id="rId12" Type="http://schemas.openxmlformats.org/officeDocument/2006/relationships/hyperlink" Target="http://www.treefam.org/" TargetMode="External"/><Relationship Id="rId13" Type="http://schemas.openxmlformats.org/officeDocument/2006/relationships/hyperlink" Target="http://www.ensembl.org/info/genome/compara/index.html" TargetMode="External"/><Relationship Id="rId14" Type="http://schemas.openxmlformats.org/officeDocument/2006/relationships/hyperlink" Target="http://phylomedb.org/" TargetMode="External"/><Relationship Id="rId15" Type="http://schemas.openxmlformats.org/officeDocument/2006/relationships/hyperlink" Target="https://trac.nbic.nl/loft/" TargetMode="External"/><Relationship Id="rId16" Type="http://schemas.openxmlformats.org/officeDocument/2006/relationships/hyperlink" Target="http://dx.doi.org/10.1371/journal.pone.0018755" TargetMode="External"/><Relationship Id="rId17" Type="http://schemas.openxmlformats.org/officeDocument/2006/relationships/hyperlink" Target="http://dx.doi.org/10.1002/bies.201100062" TargetMode="External"/><Relationship Id="rId18" Type="http://schemas.openxmlformats.org/officeDocument/2006/relationships/hyperlink" Target="http://dx.doi.org/10.1093/bib/bbr03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chairbiology.blogspot.co.uk/2012/07/on-reciprocal-best-blast-hits.html" TargetMode="External"/><Relationship Id="rId3" Type="http://schemas.openxmlformats.org/officeDocument/2006/relationships/hyperlink" Target="http://link.springer.com/protocol/10.1007/978-1-59745-515-2_7" TargetMode="External"/><Relationship Id="rId4" Type="http://schemas.openxmlformats.org/officeDocument/2006/relationships/hyperlink" Target="http://inparanoid.sbc.su.se/cgi-bin/index.cgi" TargetMode="External"/><Relationship Id="rId5" Type="http://schemas.openxmlformats.org/officeDocument/2006/relationships/hyperlink" Target="http://roundup.hms.harvard.edu/" TargetMode="External"/><Relationship Id="rId6" Type="http://schemas.openxmlformats.org/officeDocument/2006/relationships/hyperlink" Target="http://www.ncbi.nlm.nih.gov/COG/" TargetMode="External"/><Relationship Id="rId7" Type="http://schemas.openxmlformats.org/officeDocument/2006/relationships/hyperlink" Target="http://eggnog.embl.de/" TargetMode="External"/><Relationship Id="rId8" Type="http://schemas.openxmlformats.org/officeDocument/2006/relationships/hyperlink" Target="http://cegg.unige.ch/orthodb7" TargetMode="External"/><Relationship Id="rId9" Type="http://schemas.openxmlformats.org/officeDocument/2006/relationships/hyperlink" Target="http://orthomcl.org/orthomcl/" TargetMode="External"/><Relationship Id="rId10" Type="http://schemas.openxmlformats.org/officeDocument/2006/relationships/hyperlink" Target="http://omabrowser.org/cgi-bin/gateway.p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://www.hutton.ac.uk/research/groups/cell-and-molecular-sciences/crps" TargetMode="External"/><Relationship Id="rId6" Type="http://schemas.openxmlformats.org/officeDocument/2006/relationships/hyperlink" Target="http://www.hutton.ac.uk/research/groups/cell-and-molecular-sciences/dundee-effector-consortium" TargetMode="External"/><Relationship Id="rId7" Type="http://schemas.openxmlformats.org/officeDocument/2006/relationships/hyperlink" Target="http://www.hutton.ac.uk/research/themes/controlling-weeds-pests-and-diseases/hape" TargetMode="External"/><Relationship Id="rId8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s100" TargetMode="External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s100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18755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18755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0262" TargetMode="Externa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0262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hyperlink" Target="http://dx.doi.org/10.1002/bies.201100062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://dx.doi.org/10.1002/bies.201100062" TargetMode="Externa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g"/><Relationship Id="rId1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018755" TargetMode="External"/><Relationship Id="rId4" Type="http://schemas.openxmlformats.org/officeDocument/2006/relationships/hyperlink" Target="http://dx.doi.org/10.1371/journal.pcbi.1000262" TargetMode="External"/><Relationship Id="rId5" Type="http://schemas.openxmlformats.org/officeDocument/2006/relationships/hyperlink" Target="http://dx.doi.org/10.1002/bies.20110006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s100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nar/gkn923" TargetMode="External"/><Relationship Id="rId3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://www.biopython.org" TargetMode="External"/><Relationship Id="rId7" Type="http://schemas.openxmlformats.org/officeDocument/2006/relationships/hyperlink" Target="http://dx.doi.org/10.1093/bioinformatics/btk02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24.jpg"/><Relationship Id="rId10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hyperlink" Target="http://dx.doi.org/10.1146/annurev.phyto.44.070505.143444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://dx.doi.org/10.1111/j.1364-3703.2004.00265.x" TargetMode="External"/><Relationship Id="rId5" Type="http://schemas.openxmlformats.org/officeDocument/2006/relationships/hyperlink" Target="http://dx.doi.org/10.1146/annurev.phyto.44.070505.14344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5" Type="http://schemas.openxmlformats.org/officeDocument/2006/relationships/hyperlink" Target="http://dx.doi.org/10.1007/s10658-008-9418-7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jpg"/><Relationship Id="rId5" Type="http://schemas.openxmlformats.org/officeDocument/2006/relationships/hyperlink" Target="http://www.chart.ac.uk/chart2006/papers/shemilt.htm" TargetMode="External"/><Relationship Id="rId6" Type="http://schemas.openxmlformats.org/officeDocument/2006/relationships/hyperlink" Target="http://sgmuseum.gs/elaine/blueprintDigVis.pdf" TargetMode="External"/><Relationship Id="rId7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dx.doi.org/10.1038/nature08358" TargetMode="External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8358" TargetMode="External"/><Relationship Id="rId3" Type="http://schemas.openxmlformats.org/officeDocument/2006/relationships/hyperlink" Target="http://www.broadinstitute.org/annotation/genome/phytophthora_infesta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hyperlink" Target="http://dx.doi.org/10.1073/pnas.0500113102" TargetMode="External"/><Relationship Id="rId5" Type="http://schemas.openxmlformats.org/officeDocument/2006/relationships/hyperlink" Target="http://dx.doi.org/10.1038/nature0620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73/pnas.0500113102" TargetMode="External"/><Relationship Id="rId4" Type="http://schemas.openxmlformats.org/officeDocument/2006/relationships/hyperlink" Target="http://dx.doi.org/10.1038/nature0620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hyperlink" Target="http://dx.doi.org/10.1038/nature0835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roadinstitute.org/news/1328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hyperlink" Target="http://dx.doi.org/10.1038/nature08358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4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hyperlink" Target="http://dx.doi.org/10.1016/S1369-5274(02)00004-8" TargetMode="External"/><Relationship Id="rId5" Type="http://schemas.openxmlformats.org/officeDocument/2006/relationships/hyperlink" Target="http://dx.doi.org/10.1016/S0966-842X(02)02451-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3389/fpls.2011.00075" TargetMode="External"/><Relationship Id="rId4" Type="http://schemas.openxmlformats.org/officeDocument/2006/relationships/image" Target="../media/image86.png"/><Relationship Id="rId5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2017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hyperlink" Target="http://dx.doi.org/10.1126/science.117881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3" Type="http://schemas.openxmlformats.org/officeDocument/2006/relationships/hyperlink" Target="http://dx.doi.org/10.1186/1471-2164-11-637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7717/peerj.167/" TargetMode="External"/><Relationship Id="rId4" Type="http://schemas.openxmlformats.org/officeDocument/2006/relationships/hyperlink" Target="http://dx.doi.org/10.1007/978-1-62703-986-4_1" TargetMode="External"/><Relationship Id="rId5" Type="http://schemas.openxmlformats.org/officeDocument/2006/relationships/hyperlink" Target="http://dx.doi.org/10.1007/978-1-62703-986-4_4" TargetMode="External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pat.1002348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5" Type="http://schemas.openxmlformats.org/officeDocument/2006/relationships/hyperlink" Target="http://toolshed.g2.bx.psu.edu/repository?repository_id=0984925f74bd671c" TargetMode="External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hyperlink" Target="http://dx.doi.org/10.7717/peerj.167/" TargetMode="External"/><Relationship Id="rId9" Type="http://schemas.openxmlformats.org/officeDocument/2006/relationships/hyperlink" Target="http://dx.doi.org/10.1007/978-1-62703-986-4_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microsoft.com/office/2007/relationships/hdphoto" Target="../media/hdphoto1.wdp"/><Relationship Id="rId5" Type="http://schemas.openxmlformats.org/officeDocument/2006/relationships/hyperlink" Target="http://dx.doi.org/10.1007/978-1-62703-986-4_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x.doi.org/10.1007/978-1-62703-986-4_4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hyperlink" Target="http://sulab.org/2013/06/sequenced-genomes-per-yea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x.doi.org/10.1007/978-1-62703-986-4_4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07/978-1-62703-986-4_4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07/978-1-62703-986-4_4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315" y="1810444"/>
            <a:ext cx="6139877" cy="1077218"/>
          </a:xfrm>
        </p:spPr>
        <p:txBody>
          <a:bodyPr/>
          <a:lstStyle/>
          <a:p>
            <a:r>
              <a:rPr lang="en-US" dirty="0" smtClean="0"/>
              <a:t>Pathogen Genome Data</a:t>
            </a:r>
            <a:br>
              <a:rPr lang="en-US" dirty="0" smtClean="0"/>
            </a:br>
            <a:r>
              <a:rPr lang="en-US" sz="2800" dirty="0" smtClean="0"/>
              <a:t>My life in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655" y="5915347"/>
            <a:ext cx="7842870" cy="523298"/>
          </a:xfrm>
        </p:spPr>
        <p:txBody>
          <a:bodyPr/>
          <a:lstStyle/>
          <a:p>
            <a:r>
              <a:rPr lang="en-US" dirty="0" smtClean="0"/>
              <a:t>Leighton Pritchard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Introduction</a:t>
            </a:r>
            <a:endParaRPr lang="en-US" sz="2800" i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1804" y="1543366"/>
            <a:ext cx="8551310" cy="3337324"/>
          </a:xfrm>
        </p:spPr>
        <p:txBody>
          <a:bodyPr/>
          <a:lstStyle/>
          <a:p>
            <a:r>
              <a:rPr lang="x-none" sz="3200" dirty="0" smtClean="0">
                <a:solidFill>
                  <a:schemeClr val="accent4">
                    <a:lumMod val="50000"/>
                  </a:schemeClr>
                </a:solidFill>
              </a:rPr>
              <a:t>As the number of sequenced genomes rises…</a:t>
            </a:r>
          </a:p>
          <a:p>
            <a:pPr lvl="1"/>
            <a:r>
              <a:rPr lang="x-none" sz="2000" dirty="0"/>
              <a:t>	</a:t>
            </a:r>
            <a:r>
              <a:rPr lang="x-none" sz="2000" dirty="0" smtClean="0"/>
              <a:t>	</a:t>
            </a:r>
            <a:r>
              <a:rPr lang="x-none" sz="2000" dirty="0" smtClean="0">
                <a:solidFill>
                  <a:srgbClr val="FF0000"/>
                </a:solidFill>
              </a:rPr>
              <a:t>The collective power of genomics to explain biology increases…</a:t>
            </a:r>
          </a:p>
          <a:p>
            <a:pPr lvl="1"/>
            <a:r>
              <a:rPr lang="x-none" sz="2000" dirty="0"/>
              <a:t>	</a:t>
            </a:r>
            <a:r>
              <a:rPr lang="x-none" sz="2000" dirty="0" smtClean="0">
                <a:solidFill>
                  <a:schemeClr val="tx2">
                    <a:lumMod val="75000"/>
                  </a:schemeClr>
                </a:solidFill>
              </a:rPr>
              <a:t>	The impact of a single genome falls…</a:t>
            </a:r>
          </a:p>
          <a:p>
            <a:pPr lvl="1"/>
            <a:r>
              <a:rPr lang="x-none" sz="2000" dirty="0"/>
              <a:t>	</a:t>
            </a:r>
            <a:r>
              <a:rPr lang="x-none" sz="2000" dirty="0" smtClean="0"/>
              <a:t>	</a:t>
            </a:r>
            <a:r>
              <a:rPr lang="x-none" sz="2000" dirty="0" smtClean="0">
                <a:solidFill>
                  <a:schemeClr val="accent1">
                    <a:lumMod val="75000"/>
                  </a:schemeClr>
                </a:solidFill>
              </a:rPr>
              <a:t>The impact of a single genome paper falls faster…</a:t>
            </a:r>
          </a:p>
          <a:p>
            <a:pPr lvl="1"/>
            <a:r>
              <a:rPr lang="x-none" sz="2000" dirty="0"/>
              <a:t>	</a:t>
            </a:r>
            <a:r>
              <a:rPr lang="x-none" sz="2000" dirty="0" smtClean="0"/>
              <a:t>	</a:t>
            </a:r>
            <a:r>
              <a:rPr lang="x-none" sz="2000" dirty="0" smtClean="0">
                <a:solidFill>
                  <a:schemeClr val="accent5">
                    <a:lumMod val="75000"/>
                  </a:schemeClr>
                </a:solidFill>
              </a:rPr>
              <a:t>The time available for any scientist to annotate and examine an individual genome in detail falls even </a:t>
            </a:r>
            <a:r>
              <a:rPr lang="en-GB" sz="2000" dirty="0" smtClean="0">
                <a:solidFill>
                  <a:schemeClr val="accent5">
                    <a:lumMod val="75000"/>
                  </a:schemeClr>
                </a:solidFill>
              </a:rPr>
              <a:t>faster </a:t>
            </a:r>
            <a:r>
              <a:rPr lang="x-none" sz="2000" dirty="0" smtClean="0">
                <a:solidFill>
                  <a:schemeClr val="accent5">
                    <a:lumMod val="75000"/>
                  </a:schemeClr>
                </a:solidFill>
              </a:rPr>
              <a:t>than that!</a:t>
            </a:r>
          </a:p>
          <a:p>
            <a:pPr lvl="1"/>
            <a:endParaRPr lang="x-none" sz="2000" dirty="0" smtClean="0"/>
          </a:p>
          <a:p>
            <a:r>
              <a:rPr lang="x-none" sz="2000" dirty="0" smtClean="0"/>
              <a:t>I discovered this the hard way… </a:t>
            </a:r>
            <a:r>
              <a:rPr lang="en-GB" sz="2000" dirty="0" smtClean="0"/>
              <a:t>here are some of the other lessons I learned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156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an </a:t>
            </a:r>
            <a:r>
              <a:rPr lang="en-US" dirty="0" err="1" smtClean="0"/>
              <a:t>RxLR</a:t>
            </a:r>
            <a:r>
              <a:rPr lang="en-US" dirty="0" smtClean="0"/>
              <a:t> </a:t>
            </a:r>
            <a:r>
              <a:rPr lang="en-US" dirty="0"/>
              <a:t>training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7429" y="1197480"/>
            <a:ext cx="7939738" cy="535669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 err="1" smtClean="0">
                <a:solidFill>
                  <a:schemeClr val="accent3">
                    <a:lumMod val="75000"/>
                  </a:schemeClr>
                </a:solidFill>
              </a:rPr>
              <a:t>SignalP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3.0 to predict locations of signal peptides.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err="1" smtClean="0"/>
              <a:t>SignalP</a:t>
            </a:r>
            <a:r>
              <a:rPr lang="en-US" sz="2000" dirty="0" smtClean="0"/>
              <a:t> also has statistical performance estimates: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Settings: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HMM cutoff probability = 0.9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Cleavage site between positions 10 and 40 inclusive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rgbClr val="FF0000"/>
                </a:solidFill>
              </a:rPr>
              <a:t>Justification: use in previous studies by others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800" dirty="0" smtClean="0"/>
          </a:p>
        </p:txBody>
      </p:sp>
      <p:pic>
        <p:nvPicPr>
          <p:cNvPr id="4" name="Picture 3" descr="signalp_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1" y="2259406"/>
            <a:ext cx="4991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4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an </a:t>
            </a:r>
            <a:r>
              <a:rPr lang="en-US" dirty="0" err="1" smtClean="0"/>
              <a:t>RxLR</a:t>
            </a:r>
            <a:r>
              <a:rPr lang="en-US" dirty="0" smtClean="0"/>
              <a:t> </a:t>
            </a:r>
            <a:r>
              <a:rPr lang="en-US" dirty="0"/>
              <a:t>training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0007" y="1618983"/>
            <a:ext cx="4600126" cy="4894243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Of </a:t>
            </a:r>
            <a:r>
              <a:rPr lang="en-US" sz="2400" b="1" dirty="0" smtClean="0">
                <a:solidFill>
                  <a:srgbClr val="FF0000"/>
                </a:solidFill>
              </a:rPr>
              <a:t>49 candidates, </a:t>
            </a:r>
            <a:r>
              <a:rPr lang="en-US" sz="2400" b="1" dirty="0">
                <a:solidFill>
                  <a:srgbClr val="FF0000"/>
                </a:solidFill>
              </a:rPr>
              <a:t>four sequences failed</a:t>
            </a:r>
          </a:p>
          <a:p>
            <a:pPr lvl="1"/>
            <a:r>
              <a:rPr lang="en-US" sz="1800" dirty="0" smtClean="0"/>
              <a:t>One carried </a:t>
            </a:r>
            <a:r>
              <a:rPr lang="en-US" sz="1800" dirty="0"/>
              <a:t>forward on experimental grounds (highly-expressed</a:t>
            </a:r>
            <a:r>
              <a:rPr lang="en-US" sz="1800" dirty="0" smtClean="0"/>
              <a:t>)</a:t>
            </a:r>
          </a:p>
          <a:p>
            <a:r>
              <a:rPr lang="en-US" sz="2400" dirty="0" smtClean="0"/>
              <a:t>Training set now has 46 sequences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But seven of these actually have no </a:t>
            </a:r>
            <a:r>
              <a:rPr lang="en-US" sz="2400" b="1" dirty="0" err="1" smtClean="0">
                <a:solidFill>
                  <a:srgbClr val="FF0000"/>
                </a:solidFill>
              </a:rPr>
              <a:t>recognisable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RxLR</a:t>
            </a:r>
            <a:r>
              <a:rPr lang="en-US" sz="2400" b="1" dirty="0" smtClean="0">
                <a:solidFill>
                  <a:srgbClr val="FF0000"/>
                </a:solidFill>
              </a:rPr>
              <a:t>-EER motif, so are discarded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Training set now has 39 sequences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 descr="sigp_predi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4" y="1057064"/>
            <a:ext cx="2588226" cy="5800935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8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006" y="1163782"/>
            <a:ext cx="7678088" cy="547670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We have a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recognisable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motif, with substantial local variation and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indels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800" dirty="0" smtClean="0"/>
              <a:t>Therefore chose profile HMM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800" dirty="0" smtClean="0"/>
              <a:t>Use </a:t>
            </a:r>
            <a:r>
              <a:rPr lang="en-US" sz="1800" dirty="0" err="1" smtClean="0"/>
              <a:t>HMMer</a:t>
            </a:r>
            <a:r>
              <a:rPr lang="en-US" sz="1800" dirty="0" smtClean="0"/>
              <a:t>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Profile HMMs sensitive to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quality of alignment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Therefore treat alignment</a:t>
            </a:r>
            <a:b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as a parameter of the HMM</a:t>
            </a:r>
            <a:b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(much difference between</a:t>
            </a:r>
            <a:b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alignments – several tested!)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 descr="rxlr_align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182" y="1737284"/>
            <a:ext cx="4848389" cy="4457825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3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0010" y="1163782"/>
            <a:ext cx="7548084" cy="549670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Parameters modified for HMM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Alignment package (no alignment, anchored,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lustal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DiAlign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, T-Coffee) on default settings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Full-length and truncated (no signal peptide) alignments to test for influence of signal peptide region on classifier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Plus one alignment of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</a:rPr>
              <a:t>RxLR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-EER plus flanking region only</a:t>
            </a:r>
            <a:b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(‘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cropped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’)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HMM built for each of eleven alignments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Default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 smtClean="0">
                <a:solidFill>
                  <a:srgbClr val="FF0000"/>
                </a:solidFill>
              </a:rPr>
              <a:t>Once built, the HMM is the classifier.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012" y="5627971"/>
            <a:ext cx="815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  <a:latin typeface="Courier"/>
                <a:cs typeface="Courier"/>
              </a:rPr>
              <a:t>hmmbuild</a:t>
            </a:r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 --amino &lt;output&gt; &lt;alignment&gt;</a:t>
            </a:r>
            <a:endParaRPr lang="en-US" sz="2800" b="1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2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686274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99975" y="197283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17397" y="351757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620709" y="503062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346068" y="492935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065877" y="497419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8234" y="464195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54382" y="486830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174191" y="491314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338752" y="1696771"/>
            <a:ext cx="3527884" cy="3527884"/>
          </a:xfrm>
          <a:prstGeom prst="ellipse">
            <a:avLst/>
          </a:prstGeom>
          <a:noFill/>
          <a:ln w="508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97442" y="5500401"/>
            <a:ext cx="67694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Only positive examples in training set: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alibri"/>
                <a:cs typeface="Calibri"/>
              </a:rPr>
              <a:t>How well does a classifier cover them?</a:t>
            </a:r>
          </a:p>
        </p:txBody>
      </p:sp>
    </p:spTree>
    <p:extLst>
      <p:ext uri="{BB962C8B-B14F-4D97-AF65-F5344CB8AC3E}">
        <p14:creationId xmlns:p14="http://schemas.microsoft.com/office/powerpoint/2010/main" val="288893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7425" y="1057063"/>
            <a:ext cx="8682817" cy="5463411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Eleven classifiers to test</a:t>
            </a:r>
          </a:p>
          <a:p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Step 1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: Consistency test</a:t>
            </a:r>
          </a:p>
          <a:p>
            <a:pPr lvl="1"/>
            <a:r>
              <a:rPr lang="en-US" sz="2000" dirty="0" smtClean="0"/>
              <a:t>Does the classifier correctly call as positive the sequences used to train it?</a:t>
            </a:r>
          </a:p>
          <a:p>
            <a:pPr lvl="1"/>
            <a:r>
              <a:rPr lang="en-US" sz="2000" dirty="0" smtClean="0"/>
              <a:t>Estimates recovery of the information in the training set</a:t>
            </a:r>
          </a:p>
          <a:p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Step 2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: Recovery of full sequences </a:t>
            </a:r>
          </a:p>
          <a:p>
            <a:pPr lvl="1"/>
            <a:r>
              <a:rPr lang="en-US" sz="2000" dirty="0" smtClean="0"/>
              <a:t>Estimates performance of classifier on complete sequence data</a:t>
            </a:r>
            <a:endParaRPr lang="en-US" sz="2000" dirty="0"/>
          </a:p>
        </p:txBody>
      </p:sp>
      <p:pic>
        <p:nvPicPr>
          <p:cNvPr id="4" name="Picture 3" descr="consistency_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41" y="3720831"/>
            <a:ext cx="5940162" cy="25649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70041" y="6084373"/>
            <a:ext cx="5940162" cy="18135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077774" y="3830259"/>
            <a:ext cx="969662" cy="2435933"/>
          </a:xfrm>
          <a:prstGeom prst="roundRect">
            <a:avLst/>
          </a:prstGeom>
          <a:noFill/>
          <a:ln w="2540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295065" y="4122340"/>
            <a:ext cx="387212" cy="975842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295065" y="5128533"/>
            <a:ext cx="387212" cy="97584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07409" y="4492881"/>
            <a:ext cx="142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SigP-RxLR-Cterm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07409" y="5388779"/>
            <a:ext cx="1057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RxLR-Cterm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07409" y="5977954"/>
            <a:ext cx="545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686274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99975" y="197283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17397" y="351757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620709" y="503062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346068" y="492935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065877" y="497419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8234" y="464195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54382" y="486830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174191" y="491314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48001" y="1456665"/>
            <a:ext cx="3962169" cy="3863723"/>
          </a:xfrm>
          <a:prstGeom prst="ellipse">
            <a:avLst/>
          </a:prstGeom>
          <a:noFill/>
          <a:ln w="508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7422" y="5510402"/>
            <a:ext cx="9165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Only positive examples: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alibri"/>
                <a:cs typeface="Calibri"/>
              </a:rPr>
              <a:t>How well does a classifier recover unseen sequence?</a:t>
            </a:r>
          </a:p>
        </p:txBody>
      </p:sp>
    </p:spTree>
    <p:extLst>
      <p:ext uri="{BB962C8B-B14F-4D97-AF65-F5344CB8AC3E}">
        <p14:creationId xmlns:p14="http://schemas.microsoft.com/office/powerpoint/2010/main" val="142840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686274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99975" y="1972834"/>
            <a:ext cx="139643" cy="139643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17397" y="351757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620709" y="503062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346068" y="492935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065877" y="497419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8234" y="464195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54382" y="486830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174191" y="491314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90054" y="1571392"/>
            <a:ext cx="3770298" cy="3770298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7422" y="5510402"/>
            <a:ext cx="9165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Only positive examples: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alibri"/>
                <a:cs typeface="Calibri"/>
              </a:rPr>
              <a:t>How well does a classifier recover unseen sequence?</a:t>
            </a:r>
          </a:p>
        </p:txBody>
      </p:sp>
    </p:spTree>
    <p:extLst>
      <p:ext uri="{BB962C8B-B14F-4D97-AF65-F5344CB8AC3E}">
        <p14:creationId xmlns:p14="http://schemas.microsoft.com/office/powerpoint/2010/main" val="3979968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350986" y="3635375"/>
            <a:ext cx="6709233" cy="635000"/>
          </a:xfrm>
          <a:prstGeom prst="rect">
            <a:avLst/>
          </a:prstGeom>
          <a:solidFill>
            <a:schemeClr val="accent3">
              <a:alpha val="40000"/>
            </a:schemeClr>
          </a:solidFill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63638" y="2817813"/>
            <a:ext cx="7156593" cy="635000"/>
          </a:xfrm>
          <a:prstGeom prst="rect">
            <a:avLst/>
          </a:prstGeom>
          <a:solidFill>
            <a:schemeClr val="accent3">
              <a:alpha val="40000"/>
            </a:schemeClr>
          </a:solidFill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520233" y="2817813"/>
            <a:ext cx="431656" cy="635000"/>
          </a:xfrm>
          <a:prstGeom prst="rect">
            <a:avLst/>
          </a:prstGeom>
          <a:solidFill>
            <a:schemeClr val="accent5">
              <a:alpha val="40000"/>
            </a:schemeClr>
          </a:solidFill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8625" y="1163783"/>
            <a:ext cx="8621621" cy="10745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Leave-one-out (LOO)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</a:rPr>
              <a:t>crossvalidation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sz="2000" i="1" dirty="0" smtClean="0"/>
              <a:t>k</a:t>
            </a:r>
            <a:r>
              <a:rPr lang="en-US" sz="2000" dirty="0" smtClean="0"/>
              <a:t> runs, each with one training set, one test set (</a:t>
            </a:r>
            <a:r>
              <a:rPr lang="en-US" sz="2000" i="1" dirty="0" smtClean="0"/>
              <a:t>n</a:t>
            </a:r>
            <a:r>
              <a:rPr lang="en-US" sz="2000" dirty="0" smtClean="0"/>
              <a:t> items in dataset, </a:t>
            </a:r>
            <a:r>
              <a:rPr lang="en-US" sz="2000" i="1" dirty="0" smtClean="0"/>
              <a:t>k</a:t>
            </a:r>
            <a:r>
              <a:rPr lang="en-US" sz="2000" dirty="0" smtClean="0"/>
              <a:t>=</a:t>
            </a:r>
            <a:r>
              <a:rPr lang="en-US" sz="2000" i="1" dirty="0" smtClean="0"/>
              <a:t>n</a:t>
            </a:r>
            <a:r>
              <a:rPr lang="en-US" sz="2000" dirty="0" smtClean="0"/>
              <a:t>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526081" y="3068389"/>
            <a:ext cx="7231347" cy="139643"/>
            <a:chOff x="797442" y="2414338"/>
            <a:chExt cx="7231347" cy="139643"/>
          </a:xfrm>
        </p:grpSpPr>
        <p:sp>
          <p:nvSpPr>
            <p:cNvPr id="4" name="Oval 3"/>
            <p:cNvSpPr/>
            <p:nvPr/>
          </p:nvSpPr>
          <p:spPr>
            <a:xfrm>
              <a:off x="2466078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797442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631760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551873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134714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048919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300396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803350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214601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17555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883237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37668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69032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386191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220509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889146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054827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471986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31562" y="6057900"/>
            <a:ext cx="2464153" cy="635000"/>
          </a:xfrm>
          <a:prstGeom prst="rect">
            <a:avLst/>
          </a:prstGeom>
          <a:solidFill>
            <a:schemeClr val="accent3">
              <a:alpha val="40000"/>
            </a:schemeClr>
          </a:solidFill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Training Set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66511" y="6057900"/>
            <a:ext cx="2464153" cy="635000"/>
          </a:xfrm>
          <a:prstGeom prst="rect">
            <a:avLst/>
          </a:prstGeom>
          <a:solidFill>
            <a:schemeClr val="accent5">
              <a:alpha val="40000"/>
            </a:schemeClr>
          </a:solidFill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Test Set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60219" y="3635375"/>
            <a:ext cx="460013" cy="635000"/>
          </a:xfrm>
          <a:prstGeom prst="rect">
            <a:avLst/>
          </a:prstGeom>
          <a:solidFill>
            <a:schemeClr val="accent5">
              <a:alpha val="40000"/>
            </a:schemeClr>
          </a:solidFill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520233" y="3635375"/>
            <a:ext cx="431656" cy="635000"/>
          </a:xfrm>
          <a:prstGeom prst="rect">
            <a:avLst/>
          </a:prstGeom>
          <a:solidFill>
            <a:schemeClr val="accent3">
              <a:alpha val="40000"/>
            </a:schemeClr>
          </a:solidFill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526081" y="3885951"/>
            <a:ext cx="7231347" cy="139643"/>
            <a:chOff x="797442" y="2414338"/>
            <a:chExt cx="7231347" cy="139643"/>
          </a:xfrm>
        </p:grpSpPr>
        <p:sp>
          <p:nvSpPr>
            <p:cNvPr id="30" name="Oval 29"/>
            <p:cNvSpPr/>
            <p:nvPr/>
          </p:nvSpPr>
          <p:spPr>
            <a:xfrm>
              <a:off x="2466078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97442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631760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551873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34714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048919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300396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803350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214601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717555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883237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637668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969032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386191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220509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889146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054827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471986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22250" y="2817813"/>
            <a:ext cx="9789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run1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2250" y="3733206"/>
            <a:ext cx="9789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run2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800049" y="4887914"/>
            <a:ext cx="7144565" cy="635000"/>
          </a:xfrm>
          <a:prstGeom prst="rect">
            <a:avLst/>
          </a:prstGeom>
          <a:solidFill>
            <a:schemeClr val="accent3">
              <a:alpha val="40000"/>
            </a:schemeClr>
          </a:solidFill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339294" y="4887914"/>
            <a:ext cx="460755" cy="635000"/>
          </a:xfrm>
          <a:prstGeom prst="rect">
            <a:avLst/>
          </a:prstGeom>
          <a:solidFill>
            <a:schemeClr val="accent5">
              <a:alpha val="40000"/>
            </a:schemeClr>
          </a:solidFill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1501736" y="5149602"/>
            <a:ext cx="7231347" cy="139643"/>
            <a:chOff x="797442" y="2414338"/>
            <a:chExt cx="7231347" cy="139643"/>
          </a:xfrm>
        </p:grpSpPr>
        <p:sp>
          <p:nvSpPr>
            <p:cNvPr id="55" name="Oval 54"/>
            <p:cNvSpPr/>
            <p:nvPr/>
          </p:nvSpPr>
          <p:spPr>
            <a:xfrm>
              <a:off x="2466078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97442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631760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4551873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134714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2048919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300396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803350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214601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717555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883237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637668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969032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386191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20509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889146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054827" y="2414338"/>
              <a:ext cx="139643" cy="139643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471986" y="2414338"/>
              <a:ext cx="139643" cy="139643"/>
            </a:xfrm>
            <a:prstGeom prst="ellipse">
              <a:avLst/>
            </a:prstGeom>
            <a:solidFill>
              <a:srgbClr val="FF666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97905" y="4899026"/>
            <a:ext cx="10449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run</a:t>
            </a:r>
            <a:r>
              <a:rPr lang="en-US" sz="32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</a:t>
            </a:r>
            <a:endParaRPr lang="en-US" sz="32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22805" y="4286548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3120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Step 3: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Leave-One-Out 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</a:rPr>
              <a:t>Crossvalidation</a:t>
            </a:r>
            <a:endParaRPr lang="en-US" sz="28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2000" dirty="0" smtClean="0"/>
              <a:t>But only have positive examples!</a:t>
            </a:r>
          </a:p>
          <a:p>
            <a:pPr lvl="1"/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Removes possibility that classifier matches on basis of having ‘seen’ a sequence before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 descr="leave_one_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11" y="2939399"/>
            <a:ext cx="6640182" cy="32597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90153" y="3591436"/>
            <a:ext cx="2277940" cy="2320169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27911" y="5931607"/>
            <a:ext cx="6640182" cy="257516"/>
          </a:xfrm>
          <a:prstGeom prst="roundRect">
            <a:avLst/>
          </a:prstGeom>
          <a:solidFill>
            <a:srgbClr val="FF0000">
              <a:alpha val="30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8006219" y="3680056"/>
            <a:ext cx="387212" cy="975842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8006219" y="4862103"/>
            <a:ext cx="387212" cy="97584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18563" y="3787267"/>
            <a:ext cx="642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SigP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8563" y="5060389"/>
            <a:ext cx="642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8563" y="5866424"/>
            <a:ext cx="545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Right Brace 13"/>
          <p:cNvSpPr/>
          <p:nvPr/>
        </p:nvSpPr>
        <p:spPr>
          <a:xfrm rot="16200000">
            <a:off x="6550348" y="1892708"/>
            <a:ext cx="387212" cy="2217301"/>
          </a:xfrm>
          <a:prstGeom prst="rightBrac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16670" y="2498195"/>
            <a:ext cx="320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Better match to classifier than to control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7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Introduction</a:t>
            </a:r>
            <a:endParaRPr lang="en-US" sz="2800" i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1415" y="1436485"/>
            <a:ext cx="8679997" cy="359483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3200" dirty="0" smtClean="0">
                <a:solidFill>
                  <a:schemeClr val="accent4">
                    <a:lumMod val="50000"/>
                  </a:schemeClr>
                </a:solidFill>
              </a:rPr>
              <a:t>What can pathogen genome data do for you?</a:t>
            </a:r>
          </a:p>
          <a:p>
            <a:pPr marL="108000" lvl="1" indent="0">
              <a:spcAft>
                <a:spcPts val="600"/>
              </a:spcAft>
            </a:pPr>
            <a:r>
              <a:rPr lang="en-GB" sz="2000" dirty="0" smtClean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Catalogue of genome components</a:t>
            </a:r>
          </a:p>
          <a:p>
            <a:pPr marL="108000" lvl="1" indent="0">
              <a:spcAft>
                <a:spcPts val="600"/>
              </a:spcAft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Differences in genomic complement: hypotheses for function</a:t>
            </a:r>
          </a:p>
          <a:p>
            <a:pPr marL="108000" lvl="1" indent="0">
              <a:spcAft>
                <a:spcPts val="600"/>
              </a:spcAft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Characteristic signals for diagnosis and epidemiology</a:t>
            </a:r>
          </a:p>
          <a:p>
            <a:pPr marL="108000" lvl="1" indent="0">
              <a:spcAft>
                <a:spcPts val="600"/>
              </a:spcAft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Parts lists and wiring diagrams for systems and synthetic biology</a:t>
            </a:r>
          </a:p>
          <a:p>
            <a:pPr marL="450900" lvl="1" indent="-342900">
              <a:spcAft>
                <a:spcPts val="600"/>
              </a:spcAft>
              <a:buFont typeface="Arial"/>
              <a:buChar char="•"/>
            </a:pPr>
            <a:r>
              <a:rPr lang="en-GB" sz="2800" dirty="0" smtClean="0">
                <a:solidFill>
                  <a:schemeClr val="accent4">
                    <a:lumMod val="50000"/>
                  </a:schemeClr>
                </a:solidFill>
              </a:rPr>
              <a:t>How do we get to biology from genome data?</a:t>
            </a:r>
            <a:endParaRPr lang="en-GB" sz="2800" dirty="0">
              <a:solidFill>
                <a:schemeClr val="accent4">
                  <a:lumMod val="50000"/>
                </a:schemeClr>
              </a:solidFill>
            </a:endParaRPr>
          </a:p>
          <a:p>
            <a:pPr marL="108000" lvl="1" indent="0">
              <a:spcAft>
                <a:spcPts val="600"/>
              </a:spcAft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988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Step 4: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Tests on negative samples</a:t>
            </a:r>
          </a:p>
          <a:p>
            <a:pPr lvl="1"/>
            <a:r>
              <a:rPr lang="en-US" sz="2000" dirty="0" smtClean="0"/>
              <a:t>Completely shuffled sequences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Shuffled downstream of the signal peptide only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Replace </a:t>
            </a:r>
            <a:r>
              <a:rPr lang="en-US" sz="2000" dirty="0" err="1" smtClean="0">
                <a:solidFill>
                  <a:srgbClr val="B2B2B2"/>
                </a:solidFill>
              </a:rPr>
              <a:t>RxLR</a:t>
            </a:r>
            <a:r>
              <a:rPr lang="en-US" sz="2000" dirty="0" smtClean="0">
                <a:solidFill>
                  <a:srgbClr val="B2B2B2"/>
                </a:solidFill>
              </a:rPr>
              <a:t>-EER with AAAA-AAA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7279" y="3250238"/>
            <a:ext cx="65608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No classifier identifies a false positive</a:t>
            </a:r>
          </a:p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	(no classifier matches on sequence </a:t>
            </a:r>
            <a:b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	 composition alone)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1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4: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Tests on negative samples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Completely shuffled sequences</a:t>
            </a:r>
          </a:p>
          <a:p>
            <a:pPr lvl="1"/>
            <a:r>
              <a:rPr lang="en-US" sz="2000" dirty="0" smtClean="0"/>
              <a:t>Shuffled downstream of the signal peptide only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Replace </a:t>
            </a:r>
            <a:r>
              <a:rPr lang="en-US" sz="2000" dirty="0" err="1" smtClean="0">
                <a:solidFill>
                  <a:srgbClr val="B2B2B2"/>
                </a:solidFill>
              </a:rPr>
              <a:t>RxLR</a:t>
            </a:r>
            <a:r>
              <a:rPr lang="en-US" sz="2000" dirty="0" smtClean="0">
                <a:solidFill>
                  <a:srgbClr val="B2B2B2"/>
                </a:solidFill>
              </a:rPr>
              <a:t>-EER with AAAA-AAA</a:t>
            </a:r>
          </a:p>
        </p:txBody>
      </p:sp>
      <p:pic>
        <p:nvPicPr>
          <p:cNvPr id="4" name="Picture 3" descr="downstream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8" y="3189460"/>
            <a:ext cx="5710157" cy="29720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01183" y="3526652"/>
            <a:ext cx="998965" cy="1180086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400038" y="5929063"/>
            <a:ext cx="5710157" cy="257516"/>
          </a:xfrm>
          <a:prstGeom prst="roundRect">
            <a:avLst/>
          </a:prstGeom>
          <a:solidFill>
            <a:srgbClr val="FF0000">
              <a:alpha val="30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47653" y="2646588"/>
            <a:ext cx="6707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(some recognition on basis of signal peptide)</a:t>
            </a:r>
          </a:p>
        </p:txBody>
      </p:sp>
      <p:sp>
        <p:nvSpPr>
          <p:cNvPr id="9" name="Right Brace 8"/>
          <p:cNvSpPr/>
          <p:nvPr/>
        </p:nvSpPr>
        <p:spPr>
          <a:xfrm>
            <a:off x="7134656" y="3667369"/>
            <a:ext cx="387212" cy="975842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7134656" y="4849416"/>
            <a:ext cx="387212" cy="97584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47000" y="3774580"/>
            <a:ext cx="642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SigP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7000" y="5047702"/>
            <a:ext cx="642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47000" y="5853737"/>
            <a:ext cx="545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9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anine_scan_recorv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7" y="3294036"/>
            <a:ext cx="5745975" cy="2919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4: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Tests on negative samples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Completely shuffled sequences</a:t>
            </a:r>
          </a:p>
          <a:p>
            <a:pPr lvl="1"/>
            <a:r>
              <a:rPr lang="en-US" sz="2000" dirty="0" smtClean="0">
                <a:solidFill>
                  <a:srgbClr val="B2B2B2"/>
                </a:solidFill>
              </a:rPr>
              <a:t>Shuffled downstream of the signal peptide only</a:t>
            </a:r>
          </a:p>
          <a:p>
            <a:pPr lvl="1"/>
            <a:r>
              <a:rPr lang="en-US" sz="2000" dirty="0" smtClean="0"/>
              <a:t>Replace </a:t>
            </a:r>
            <a:r>
              <a:rPr lang="en-US" sz="2000" dirty="0" err="1" smtClean="0"/>
              <a:t>RxLR</a:t>
            </a:r>
            <a:r>
              <a:rPr lang="en-US" sz="2000" dirty="0" smtClean="0"/>
              <a:t>-EER with AAAA-AAA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31181" y="3624059"/>
            <a:ext cx="998965" cy="2332406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400038" y="5956465"/>
            <a:ext cx="5710157" cy="257516"/>
          </a:xfrm>
          <a:prstGeom prst="roundRect">
            <a:avLst/>
          </a:prstGeom>
          <a:solidFill>
            <a:srgbClr val="FF0000">
              <a:alpha val="30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47653" y="2673990"/>
            <a:ext cx="7377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(some recognition on sequence other than motif)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7134656" y="3694771"/>
            <a:ext cx="387212" cy="975842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7134656" y="4876818"/>
            <a:ext cx="387212" cy="97584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47000" y="3801982"/>
            <a:ext cx="642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SigP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47000" y="5075104"/>
            <a:ext cx="642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</a:t>
            </a:r>
            <a:b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Cterm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47000" y="5881139"/>
            <a:ext cx="545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RxLR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0008" y="1163782"/>
            <a:ext cx="7770212" cy="202645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The ‘cropped’ classifier has:</a:t>
            </a:r>
          </a:p>
          <a:p>
            <a:pPr lvl="1"/>
            <a:r>
              <a:rPr lang="en-US" sz="2000" dirty="0" smtClean="0">
                <a:solidFill>
                  <a:srgbClr val="604A7B"/>
                </a:solidFill>
              </a:rPr>
              <a:t>100%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recovery of positive training sequences</a:t>
            </a:r>
          </a:p>
          <a:p>
            <a:pPr lvl="1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0% recovery of negative test sequences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Some variation in classifier performance on whole genome: </a:t>
            </a:r>
            <a:b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b="1" u="sng" dirty="0" smtClean="0">
                <a:solidFill>
                  <a:schemeClr val="accent6">
                    <a:lumMod val="75000"/>
                  </a:schemeClr>
                </a:solidFill>
              </a:rPr>
              <a:t>284 candidates in total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(80-200 common to other models)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 descr="whole_gen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9874"/>
            <a:ext cx="9144000" cy="2620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1124" y="4020293"/>
            <a:ext cx="508951" cy="1781752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0" y="5802045"/>
            <a:ext cx="8540233" cy="168762"/>
          </a:xfrm>
          <a:prstGeom prst="roundRect">
            <a:avLst/>
          </a:prstGeom>
          <a:solidFill>
            <a:srgbClr val="FF0000">
              <a:alpha val="30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0" y="6279821"/>
            <a:ext cx="477155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84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10" name="Picture 9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11" name="Picture 10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Trip To The Doctor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4334" y="1308285"/>
            <a:ext cx="8715993" cy="39988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 smtClean="0"/>
              <a:t>Routine medical checkup</a:t>
            </a:r>
          </a:p>
          <a:p>
            <a:r>
              <a:rPr lang="en-US" sz="2400" dirty="0" smtClean="0"/>
              <a:t>Test for disease X (horrible, unpleasant, potentially suppurating)</a:t>
            </a:r>
          </a:p>
          <a:p>
            <a:r>
              <a:rPr lang="en-US" sz="2400" dirty="0" smtClean="0"/>
              <a:t>Test has </a:t>
            </a:r>
            <a:r>
              <a:rPr lang="en-US" sz="2400" b="1" i="1" dirty="0" smtClean="0">
                <a:solidFill>
                  <a:schemeClr val="accent3">
                    <a:lumMod val="75000"/>
                  </a:schemeClr>
                </a:solidFill>
              </a:rPr>
              <a:t>sensitivity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(i.e. predicts disease where there is disease)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77933C"/>
                </a:solidFill>
              </a:rPr>
              <a:t>95%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Test has </a:t>
            </a:r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</a:rPr>
              <a:t>false positive rate </a:t>
            </a:r>
            <a:r>
              <a:rPr lang="en-US" sz="2400" dirty="0" smtClean="0"/>
              <a:t>(i.e. predicts disease where there is no disease) of </a:t>
            </a:r>
            <a:r>
              <a:rPr lang="en-US" sz="2400" b="1" dirty="0" smtClean="0">
                <a:solidFill>
                  <a:srgbClr val="E46C0A"/>
                </a:solidFill>
              </a:rPr>
              <a:t>1%</a:t>
            </a:r>
          </a:p>
          <a:p>
            <a:r>
              <a:rPr lang="en-US" sz="2400" dirty="0" smtClean="0"/>
              <a:t>Your test is </a:t>
            </a:r>
            <a:r>
              <a:rPr lang="en-US" sz="2400" b="1" dirty="0" smtClean="0">
                <a:solidFill>
                  <a:srgbClr val="FF0000"/>
                </a:solidFill>
              </a:rPr>
              <a:t>positive</a:t>
            </a:r>
            <a:r>
              <a:rPr lang="en-US" sz="2400" dirty="0" smtClean="0"/>
              <a:t> (bad luck, there)</a:t>
            </a:r>
          </a:p>
          <a:p>
            <a:r>
              <a:rPr lang="en-US" sz="2400" dirty="0" smtClean="0"/>
              <a:t>What is the probability that you have disease X?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7377" y="4845448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4905" y="4841784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9961" y="4845448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0.95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7487" y="4845448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0.99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2433" y="4845448"/>
            <a:ext cx="182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862576"/>
                </a:solidFill>
                <a:latin typeface="Calibri"/>
                <a:cs typeface="Calibri"/>
              </a:rPr>
              <a:t>0.50</a:t>
            </a:r>
          </a:p>
        </p:txBody>
      </p:sp>
    </p:spTree>
    <p:extLst>
      <p:ext uri="{BB962C8B-B14F-4D97-AF65-F5344CB8AC3E}">
        <p14:creationId xmlns:p14="http://schemas.microsoft.com/office/powerpoint/2010/main" val="187833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6" name="Picture 5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7" name="Picture 6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trip to the doctor, part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4334" y="1378074"/>
            <a:ext cx="8715993" cy="364739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 smtClean="0"/>
              <a:t>Test for disease X (horrible, unpleasant, potentially suppurating)</a:t>
            </a:r>
          </a:p>
          <a:p>
            <a:r>
              <a:rPr lang="en-US" sz="2400" dirty="0" smtClean="0"/>
              <a:t>Test has </a:t>
            </a:r>
            <a:r>
              <a:rPr lang="en-US" sz="2400" b="1" i="1" dirty="0" smtClean="0">
                <a:solidFill>
                  <a:schemeClr val="accent3">
                    <a:lumMod val="75000"/>
                  </a:schemeClr>
                </a:solidFill>
              </a:rPr>
              <a:t>sensitivity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(i.e. predicts disease where there is disease)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95%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Test has </a:t>
            </a:r>
            <a:r>
              <a:rPr lang="en-US" sz="2400" b="1" i="1" dirty="0" smtClean="0">
                <a:solidFill>
                  <a:srgbClr val="E46C0A"/>
                </a:solidFill>
              </a:rPr>
              <a:t>false positive rate </a:t>
            </a:r>
            <a:r>
              <a:rPr lang="en-US" sz="2400" dirty="0" smtClean="0"/>
              <a:t>(i.e. predicts disease where there is no disease) of </a:t>
            </a:r>
            <a:r>
              <a:rPr lang="en-US" sz="2400" b="1" dirty="0" smtClean="0">
                <a:solidFill>
                  <a:srgbClr val="E46C0A"/>
                </a:solidFill>
              </a:rPr>
              <a:t>1%</a:t>
            </a:r>
          </a:p>
          <a:p>
            <a:r>
              <a:rPr lang="en-US" sz="2400" dirty="0" smtClean="0"/>
              <a:t>Your test is positive</a:t>
            </a:r>
          </a:p>
          <a:p>
            <a:r>
              <a:rPr lang="en-US" sz="2400" dirty="0" smtClean="0"/>
              <a:t>To calculate the probability that the test correctly determines whether you have the disease, you need to know the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baseline occurrence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14334" y="5083046"/>
            <a:ext cx="879118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latin typeface="Calibri"/>
                <a:cs typeface="Calibri"/>
              </a:rPr>
              <a:t>Baseline occurrence: 1% ⇒ P(disease|+</a:t>
            </a:r>
            <a:r>
              <a:rPr lang="en-US" sz="3200" b="1" dirty="0" err="1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latin typeface="Calibri"/>
                <a:cs typeface="Calibri"/>
              </a:rPr>
              <a:t>ve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latin typeface="Calibri"/>
                <a:cs typeface="Calibri"/>
              </a:rPr>
              <a:t>)=0.490 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Baseline occurrence: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80%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⇒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P(disease|+</a:t>
            </a:r>
            <a:r>
              <a:rPr lang="en-US" sz="3200" b="1" dirty="0" err="1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ve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75000"/>
                    </a:srgbClr>
                  </a:glow>
                </a:effectLst>
                <a:cs typeface="Calibri"/>
              </a:rPr>
              <a:t>)=0.997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effectLst>
                <a:glow rad="101600">
                  <a:srgbClr val="FFFF00">
                    <a:alpha val="75000"/>
                  </a:srgbClr>
                </a:glo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00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What is the baseline occurrence for effectors?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327" y="1163782"/>
            <a:ext cx="8767919" cy="560671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Usually rely on predictions for expected baseline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Bacterial genomes: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≈4500 genes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Type III effectors: 1-10% (Arnold </a:t>
            </a:r>
            <a:r>
              <a:rPr lang="en-US" sz="2000" i="1" dirty="0" smtClean="0"/>
              <a:t>et al. </a:t>
            </a:r>
            <a:r>
              <a:rPr lang="en-US" sz="2000" dirty="0" smtClean="0"/>
              <a:t>2009); 1-2% (</a:t>
            </a:r>
            <a:r>
              <a:rPr lang="en-US" sz="2000" dirty="0" err="1" smtClean="0"/>
              <a:t>Collmer</a:t>
            </a:r>
            <a:r>
              <a:rPr lang="en-US" sz="2000" dirty="0" smtClean="0"/>
              <a:t> </a:t>
            </a:r>
            <a:r>
              <a:rPr lang="en-US" sz="2000" i="1" dirty="0" smtClean="0"/>
              <a:t>et al.</a:t>
            </a:r>
            <a:r>
              <a:rPr lang="en-US" sz="2000" dirty="0" smtClean="0"/>
              <a:t> 2002); 1% (</a:t>
            </a:r>
            <a:r>
              <a:rPr lang="en-US" sz="2000" dirty="0" err="1" smtClean="0"/>
              <a:t>Boch</a:t>
            </a:r>
            <a:r>
              <a:rPr lang="en-US" sz="2000" dirty="0" smtClean="0"/>
              <a:t> and </a:t>
            </a:r>
            <a:r>
              <a:rPr lang="en-US" sz="2000" dirty="0" err="1" smtClean="0"/>
              <a:t>Bonas</a:t>
            </a:r>
            <a:r>
              <a:rPr lang="en-US" sz="2000" dirty="0" smtClean="0"/>
              <a:t>, 2010)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="1" dirty="0" err="1" smtClean="0">
                <a:solidFill>
                  <a:schemeClr val="accent4">
                    <a:lumMod val="75000"/>
                  </a:schemeClr>
                </a:solidFill>
              </a:rPr>
              <a:t>Oomycete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/fungal genomes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: ≈20000 genes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/>
              <a:t>RxLRs</a:t>
            </a:r>
            <a:r>
              <a:rPr lang="en-US" sz="2000" dirty="0" smtClean="0"/>
              <a:t>: 120-460 (1-2%; </a:t>
            </a:r>
            <a:r>
              <a:rPr lang="en-US" sz="2000" dirty="0" err="1" smtClean="0"/>
              <a:t>Whisson</a:t>
            </a:r>
            <a:r>
              <a:rPr lang="en-US" sz="2000" dirty="0" smtClean="0"/>
              <a:t> </a:t>
            </a:r>
            <a:r>
              <a:rPr lang="en-US" sz="2000" i="1" dirty="0" smtClean="0"/>
              <a:t>et al.</a:t>
            </a:r>
            <a:r>
              <a:rPr lang="en-US" sz="2000" dirty="0" smtClean="0"/>
              <a:t> 2007); ≤563 (≲2% Haas </a:t>
            </a:r>
            <a:r>
              <a:rPr lang="en-US" sz="2000" i="1" dirty="0" smtClean="0"/>
              <a:t>et al.</a:t>
            </a:r>
            <a:r>
              <a:rPr lang="en-US" sz="2000" dirty="0" smtClean="0"/>
              <a:t> 2009);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CRNs: 19-196 (≲1%; Haas </a:t>
            </a:r>
            <a:r>
              <a:rPr lang="en-US" sz="2000" i="1" dirty="0" smtClean="0"/>
              <a:t>et al.</a:t>
            </a:r>
            <a:r>
              <a:rPr lang="en-US" sz="2000" dirty="0" smtClean="0"/>
              <a:t> 2009)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/>
              <a:t>CHxC</a:t>
            </a:r>
            <a:r>
              <a:rPr lang="en-US" sz="2000" dirty="0" smtClean="0"/>
              <a:t>: ≈30 (&lt;1%; </a:t>
            </a:r>
            <a:r>
              <a:rPr lang="en-US" sz="2000" dirty="0" err="1" smtClean="0"/>
              <a:t>Kemen</a:t>
            </a:r>
            <a:r>
              <a:rPr lang="en-US" sz="2000" dirty="0" smtClean="0"/>
              <a:t> </a:t>
            </a:r>
            <a:r>
              <a:rPr lang="en-US" sz="2000" i="1" dirty="0" smtClean="0"/>
              <a:t>et al</a:t>
            </a:r>
            <a:r>
              <a:rPr lang="en-US" sz="2000" dirty="0" smtClean="0"/>
              <a:t>. 2011)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="1" u="sng" dirty="0" smtClean="0">
                <a:solidFill>
                  <a:srgbClr val="FF0000"/>
                </a:solidFill>
              </a:rPr>
              <a:t>We need to take care over result interpretation: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Prediction method with </a:t>
            </a:r>
            <a:r>
              <a:rPr lang="en-US" sz="2000" dirty="0" smtClean="0">
                <a:solidFill>
                  <a:srgbClr val="3366FF"/>
                </a:solidFill>
              </a:rPr>
              <a:t>5% false negative rate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3366FF"/>
                </a:solidFill>
              </a:rPr>
              <a:t>1% false positive rate</a:t>
            </a:r>
            <a:r>
              <a:rPr lang="en-US" sz="2000" dirty="0" smtClean="0"/>
              <a:t>, with </a:t>
            </a:r>
            <a:r>
              <a:rPr lang="en-US" sz="2000" dirty="0" smtClean="0">
                <a:solidFill>
                  <a:srgbClr val="3366FF"/>
                </a:solidFill>
              </a:rPr>
              <a:t>1% baseline</a:t>
            </a:r>
            <a:r>
              <a:rPr lang="en-US" sz="2000" dirty="0" smtClean="0"/>
              <a:t>, predicting 500 effectors: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b="1" i="1" dirty="0" smtClean="0"/>
              <a:t>P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effector|positive</a:t>
            </a:r>
            <a:r>
              <a:rPr lang="en-US" sz="2000" b="1" dirty="0" smtClean="0"/>
              <a:t> test)≈0.5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3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0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6" name="Picture 5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7" name="Picture 6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lesson from the literature?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006" y="1333799"/>
            <a:ext cx="8630236" cy="53466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“The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resulting computational model revealed a strong type III secretion signal in the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N-terminus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that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can be used to detect effectors with </a:t>
            </a:r>
            <a:r>
              <a:rPr lang="en-US" sz="2800" b="1" u="sng" dirty="0">
                <a:solidFill>
                  <a:schemeClr val="accent3">
                    <a:lumMod val="75000"/>
                  </a:schemeClr>
                </a:solidFill>
              </a:rPr>
              <a:t>sensitivity of </a:t>
            </a:r>
            <a:r>
              <a:rPr lang="en-US" sz="2800" b="1" u="sng" dirty="0" smtClean="0">
                <a:solidFill>
                  <a:schemeClr val="accent3">
                    <a:lumMod val="75000"/>
                  </a:schemeClr>
                </a:solidFill>
              </a:rPr>
              <a:t>71</a:t>
            </a:r>
            <a:r>
              <a:rPr lang="en-US" sz="2800" b="1" u="sng" dirty="0">
                <a:solidFill>
                  <a:schemeClr val="accent3">
                    <a:lumMod val="75000"/>
                  </a:schemeClr>
                </a:solidFill>
              </a:rPr>
              <a:t>%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and </a:t>
            </a:r>
            <a:r>
              <a:rPr lang="en-US" sz="2800" b="1" u="sng" dirty="0" smtClean="0">
                <a:solidFill>
                  <a:schemeClr val="accent3">
                    <a:lumMod val="75000"/>
                  </a:schemeClr>
                </a:solidFill>
              </a:rPr>
              <a:t>[specificity] of 85</a:t>
            </a:r>
            <a:r>
              <a:rPr lang="en-US" sz="2800" b="1" u="sng" dirty="0">
                <a:solidFill>
                  <a:schemeClr val="accent3">
                    <a:lumMod val="75000"/>
                  </a:schemeClr>
                </a:solidFill>
              </a:rPr>
              <a:t>%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.”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Sensitivity [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(+ve|T3E)] = 0.71;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FPR [1-Specificity; </a:t>
            </a:r>
            <a:r>
              <a:rPr lang="en-US" sz="2000" i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(+</a:t>
            </a: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</a:rPr>
              <a:t>ve|not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 T3E)] = 0.15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Base rate [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(T3E)] ≈ 3%; Genes = 4500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B2B2B2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2000" dirty="0" smtClean="0">
              <a:solidFill>
                <a:srgbClr val="B2B2B2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B2B2B2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We expect 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P</a:t>
            </a: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(T3E|+</a:t>
            </a:r>
            <a:r>
              <a:rPr lang="en-US" sz="2800" b="1" dirty="0" err="1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ve</a:t>
            </a: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) ≈ 0.13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(and a significant number, up to 15% of the genome, of false positives… </a:t>
            </a:r>
            <a:r>
              <a:rPr lang="en-US" sz="2800" b="1" dirty="0" smtClean="0"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see </a:t>
            </a:r>
            <a:r>
              <a:rPr lang="en-US" b="1" dirty="0" err="1" smtClean="0">
                <a:effectLst>
                  <a:glow rad="101600">
                    <a:schemeClr val="bg1">
                      <a:alpha val="55000"/>
                    </a:schemeClr>
                  </a:glow>
                </a:effectLst>
                <a:latin typeface="Courier"/>
                <a:cs typeface="Courier"/>
              </a:rPr>
              <a:t>pred_acc.ipynb</a:t>
            </a:r>
            <a:r>
              <a:rPr lang="en-US" sz="28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55000"/>
                    </a:schemeClr>
                  </a:glow>
                </a:effectLst>
              </a:rPr>
              <a:t>)</a:t>
            </a:r>
          </a:p>
        </p:txBody>
      </p:sp>
      <p:pic>
        <p:nvPicPr>
          <p:cNvPr id="4" name="Picture 3" descr="base_rate_fallacy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6" y="4006741"/>
            <a:ext cx="8840242" cy="8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66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lesson from the literature?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007" y="1163782"/>
            <a:ext cx="8740239" cy="55267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The surprisingly high number of (false) positives in </a:t>
            </a:r>
            <a:r>
              <a:rPr lang="en-US" sz="2400" b="1" dirty="0" smtClean="0">
                <a:solidFill>
                  <a:srgbClr val="FF0000"/>
                </a:solidFill>
              </a:rPr>
              <a:t>genomes 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without </a:t>
            </a:r>
            <a:r>
              <a:rPr lang="en-US" sz="2400" b="1" dirty="0">
                <a:solidFill>
                  <a:srgbClr val="FF0000"/>
                </a:solidFill>
              </a:rPr>
              <a:t>TTSS exceeds the expected false positive rate (Table 1</a:t>
            </a:r>
            <a:r>
              <a:rPr lang="en-US" sz="2400" b="1" dirty="0" smtClean="0">
                <a:solidFill>
                  <a:srgbClr val="FF0000"/>
                </a:solidFill>
              </a:rPr>
              <a:t>)”</a:t>
            </a:r>
          </a:p>
          <a:p>
            <a:pPr marL="115200" indent="0">
              <a:buNone/>
            </a:pPr>
            <a:endParaRPr lang="en-US" sz="2400" dirty="0"/>
          </a:p>
        </p:txBody>
      </p:sp>
      <p:pic>
        <p:nvPicPr>
          <p:cNvPr id="5" name="Picture 4" descr="t3_pre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6" y="2067428"/>
            <a:ext cx="3400093" cy="559509"/>
          </a:xfrm>
          <a:prstGeom prst="rect">
            <a:avLst/>
          </a:prstGeom>
        </p:spPr>
      </p:pic>
      <p:pic>
        <p:nvPicPr>
          <p:cNvPr id="6" name="Picture 5" descr="t3_pre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118" y="2067428"/>
            <a:ext cx="4135658" cy="2973486"/>
          </a:xfrm>
          <a:prstGeom prst="rect">
            <a:avLst/>
          </a:prstGeom>
        </p:spPr>
      </p:pic>
      <p:pic>
        <p:nvPicPr>
          <p:cNvPr id="7" name="Picture 6" descr="t3_pred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7" y="2616559"/>
            <a:ext cx="3400092" cy="42414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0007" y="2996262"/>
            <a:ext cx="3410092" cy="200015"/>
          </a:xfrm>
          <a:prstGeom prst="rect">
            <a:avLst/>
          </a:prstGeom>
          <a:noFill/>
          <a:ln w="5715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20118" y="5380392"/>
            <a:ext cx="47120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  <a:latin typeface="Calibri"/>
                <a:cs typeface="Calibri"/>
              </a:rPr>
              <a:t>0.038 x 5169 x 0.13 ≈ 26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No. +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ve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x </a:t>
            </a:r>
            <a:r>
              <a:rPr lang="en-US" sz="2400" i="1" dirty="0" smtClean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(T3E|+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ve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)] </a:t>
            </a:r>
            <a:b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1600" dirty="0"/>
              <a:t>1-2% (</a:t>
            </a:r>
            <a:r>
              <a:rPr lang="en-US" sz="1600" dirty="0" err="1"/>
              <a:t>Collmer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  <a:r>
              <a:rPr lang="en-US" sz="1600" dirty="0"/>
              <a:t> 2002); 1% (</a:t>
            </a:r>
            <a:r>
              <a:rPr lang="en-US" sz="1600" dirty="0" err="1"/>
              <a:t>Boch</a:t>
            </a:r>
            <a:r>
              <a:rPr lang="en-US" sz="1600" dirty="0"/>
              <a:t> and </a:t>
            </a:r>
            <a:r>
              <a:rPr lang="en-US" sz="1600" dirty="0" err="1"/>
              <a:t>Bonas</a:t>
            </a:r>
            <a:r>
              <a:rPr lang="en-US" sz="1600" dirty="0"/>
              <a:t>, 2010)</a:t>
            </a:r>
            <a:endParaRPr lang="en-US" sz="240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80418" y="4861164"/>
            <a:ext cx="4188867" cy="20001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8250" y="2534597"/>
            <a:ext cx="299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effectLst>
                  <a:glow rad="139700">
                    <a:schemeClr val="bg1">
                      <a:alpha val="82000"/>
                    </a:schemeClr>
                  </a:glow>
                </a:effectLst>
              </a:rPr>
              <a:t>196 Type III effectors?</a:t>
            </a:r>
            <a:endParaRPr lang="en-US" sz="2400" b="1" dirty="0">
              <a:solidFill>
                <a:srgbClr val="0000FF"/>
              </a:solidFill>
              <a:effectLst>
                <a:glow rad="139700">
                  <a:schemeClr val="bg1">
                    <a:alpha val="82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4551" y="4385334"/>
            <a:ext cx="414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glow rad="139700">
                    <a:schemeClr val="bg1">
                      <a:alpha val="82000"/>
                    </a:schemeClr>
                  </a:glow>
                </a:effectLst>
              </a:rPr>
              <a:t>218 Type III effectors, no T3SS?</a:t>
            </a:r>
            <a:endParaRPr lang="en-US" sz="2400" b="1" dirty="0">
              <a:solidFill>
                <a:srgbClr val="FF0000"/>
              </a:solidFill>
              <a:effectLst>
                <a:glow rad="139700">
                  <a:schemeClr val="bg1">
                    <a:alpha val="82000"/>
                  </a:schemeClr>
                </a:glow>
              </a:effectLst>
            </a:endParaRPr>
          </a:p>
        </p:txBody>
      </p:sp>
      <p:sp>
        <p:nvSpPr>
          <p:cNvPr id="12" name="Bent Arrow 11"/>
          <p:cNvSpPr/>
          <p:nvPr/>
        </p:nvSpPr>
        <p:spPr>
          <a:xfrm rot="10800000" flipH="1">
            <a:off x="3434533" y="3344998"/>
            <a:ext cx="890018" cy="256742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9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35231" y="1732395"/>
            <a:ext cx="6883484" cy="2930033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Genomic context is almost as interesting and useful as genome features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Functional prediction is largely sequence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statistics of large datasets can be unintuitive: always think statistically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Workflows (e.g. Galaxy) are great tools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5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2003: </a:t>
            </a:r>
            <a:r>
              <a:rPr lang="en-US" sz="2800" i="1" dirty="0" err="1" smtClean="0"/>
              <a:t>Erwinia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carotovora</a:t>
            </a:r>
            <a:r>
              <a:rPr lang="en-US" sz="2800" i="1" dirty="0" smtClean="0"/>
              <a:t> </a:t>
            </a:r>
            <a:r>
              <a:rPr lang="en-US" sz="2800" dirty="0" smtClean="0"/>
              <a:t>subsp. </a:t>
            </a:r>
            <a:r>
              <a:rPr lang="en-US" sz="2800" i="1" dirty="0" err="1" smtClean="0"/>
              <a:t>atroseptica</a:t>
            </a:r>
            <a:endParaRPr lang="en-US" sz="2800" i="1" dirty="0"/>
          </a:p>
        </p:txBody>
      </p:sp>
      <p:pic>
        <p:nvPicPr>
          <p:cNvPr id="4" name="Picture 3" descr="pba_pn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7"/>
            <a:ext cx="914400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710" y="4209938"/>
            <a:ext cx="693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Bell </a:t>
            </a:r>
            <a:r>
              <a:rPr lang="fr-FR" i="1" dirty="0"/>
              <a:t>et al.</a:t>
            </a:r>
            <a:r>
              <a:rPr lang="fr-FR" dirty="0"/>
              <a:t> (2004) </a:t>
            </a:r>
            <a:r>
              <a:rPr lang="fr-FR" i="1" dirty="0"/>
              <a:t>Proc </a:t>
            </a:r>
            <a:r>
              <a:rPr lang="fr-FR" i="1" dirty="0" err="1"/>
              <a:t>Natl</a:t>
            </a:r>
            <a:r>
              <a:rPr lang="fr-FR" i="1" dirty="0"/>
              <a:t> </a:t>
            </a:r>
            <a:r>
              <a:rPr lang="fr-FR" i="1" dirty="0" err="1"/>
              <a:t>Acad</a:t>
            </a:r>
            <a:r>
              <a:rPr lang="fr-FR" i="1" dirty="0"/>
              <a:t> </a:t>
            </a:r>
            <a:r>
              <a:rPr lang="fr-FR" i="1" dirty="0" err="1"/>
              <a:t>Sci</a:t>
            </a:r>
            <a:r>
              <a:rPr lang="fr-FR" i="1" dirty="0"/>
              <a:t> </a:t>
            </a:r>
            <a:r>
              <a:rPr lang="fr-FR" i="1" dirty="0" smtClean="0"/>
              <a:t>USA</a:t>
            </a:r>
            <a:r>
              <a:rPr lang="fr-FR" dirty="0" smtClean="0"/>
              <a:t> </a:t>
            </a:r>
            <a:r>
              <a:rPr lang="fr-FR" dirty="0">
                <a:hlinkClick r:id="rId5"/>
              </a:rPr>
              <a:t>doi:10.1073/pnas.0402424101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499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ckeya_core_collinear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6" y="4921379"/>
            <a:ext cx="9144000" cy="1936621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2013: </a:t>
            </a:r>
            <a:r>
              <a:rPr lang="en-US" sz="2800" i="1" dirty="0" err="1" smtClean="0"/>
              <a:t>Dickeya</a:t>
            </a:r>
            <a:r>
              <a:rPr lang="en-US" sz="2800" i="1" dirty="0" smtClean="0"/>
              <a:t> </a:t>
            </a:r>
            <a:r>
              <a:rPr lang="en-US" sz="2800" dirty="0" smtClean="0"/>
              <a:t>spp.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5710" y="4352864"/>
            <a:ext cx="719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Pritchard </a:t>
            </a:r>
            <a:r>
              <a:rPr lang="en-US" i="1" dirty="0"/>
              <a:t>et al. </a:t>
            </a:r>
            <a:r>
              <a:rPr lang="en-US" dirty="0"/>
              <a:t>(2013) </a:t>
            </a:r>
            <a:r>
              <a:rPr lang="en-US" i="1" dirty="0"/>
              <a:t>Genome </a:t>
            </a:r>
            <a:r>
              <a:rPr lang="en-US" i="1" dirty="0" err="1" smtClean="0"/>
              <a:t>Announc</a:t>
            </a:r>
            <a:r>
              <a:rPr lang="en-US" dirty="0" smtClean="0"/>
              <a:t>. </a:t>
            </a:r>
            <a:r>
              <a:rPr lang="en-US" dirty="0">
                <a:hlinkClick r:id="rId4"/>
              </a:rPr>
              <a:t>doi:10.1128/genomeA.00978-13</a:t>
            </a:r>
            <a:r>
              <a:rPr lang="en-US" dirty="0"/>
              <a:t>.</a:t>
            </a:r>
          </a:p>
          <a:p>
            <a:r>
              <a:rPr lang="en-US" dirty="0"/>
              <a:t>Pritchard </a:t>
            </a:r>
            <a:r>
              <a:rPr lang="en-US" i="1" dirty="0"/>
              <a:t>et al. </a:t>
            </a:r>
            <a:r>
              <a:rPr lang="en-US" dirty="0"/>
              <a:t>(2013) </a:t>
            </a:r>
            <a:r>
              <a:rPr lang="en-US" i="1" dirty="0"/>
              <a:t>Genome </a:t>
            </a:r>
            <a:r>
              <a:rPr lang="en-US" i="1" dirty="0" err="1" smtClean="0"/>
              <a:t>Announc</a:t>
            </a:r>
            <a:r>
              <a:rPr lang="en-US" dirty="0" smtClean="0"/>
              <a:t>. </a:t>
            </a:r>
            <a:r>
              <a:rPr lang="en-US" dirty="0">
                <a:hlinkClick r:id="rId5"/>
              </a:rPr>
              <a:t>doi:10.1128/genomeA.00087-</a:t>
            </a:r>
            <a:r>
              <a:rPr lang="en-US" dirty="0" smtClean="0">
                <a:hlinkClick r:id="rId5"/>
              </a:rPr>
              <a:t>12</a:t>
            </a:r>
            <a:r>
              <a:rPr lang="fr-FR" dirty="0" smtClean="0"/>
              <a:t>.</a:t>
            </a:r>
            <a:endParaRPr lang="en-US" dirty="0"/>
          </a:p>
        </p:txBody>
      </p:sp>
      <p:pic>
        <p:nvPicPr>
          <p:cNvPr id="4" name="Picture 3" descr="paper_4_dra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" y="2258638"/>
            <a:ext cx="7231504" cy="1948347"/>
          </a:xfrm>
          <a:prstGeom prst="rect">
            <a:avLst/>
          </a:prstGeom>
        </p:spPr>
      </p:pic>
      <p:pic>
        <p:nvPicPr>
          <p:cNvPr id="8" name="Picture 7" descr="paper_17_draf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46" y="959826"/>
            <a:ext cx="6508493" cy="17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95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spp.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26997" y="1017212"/>
            <a:ext cx="6883484" cy="2117503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Soft rot pathogen of crop and ornamental plants</a:t>
            </a:r>
          </a:p>
          <a:p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Dickeya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species have distinct host ranges</a:t>
            </a:r>
          </a:p>
          <a:p>
            <a:r>
              <a:rPr lang="en-US" dirty="0" smtClean="0"/>
              <a:t>Expanding and diversifying across Europe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D. </a:t>
            </a:r>
            <a:r>
              <a:rPr lang="en-US" b="1" i="1" dirty="0" err="1" smtClean="0">
                <a:solidFill>
                  <a:srgbClr val="FF0000"/>
                </a:solidFill>
              </a:rPr>
              <a:t>solani</a:t>
            </a:r>
            <a:r>
              <a:rPr lang="en-US" b="1" dirty="0" smtClean="0">
                <a:solidFill>
                  <a:srgbClr val="FF0000"/>
                </a:solidFill>
              </a:rPr>
              <a:t> a particular emerging threat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Promising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SynthBio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BioFuels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target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 descr="dickeya_pota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9" y="3267737"/>
            <a:ext cx="3853319" cy="3169023"/>
          </a:xfrm>
          <a:prstGeom prst="rect">
            <a:avLst/>
          </a:prstGeom>
        </p:spPr>
      </p:pic>
      <p:pic>
        <p:nvPicPr>
          <p:cNvPr id="6" name="Picture 5" descr="dickeya_chrysanthem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74" y="3267738"/>
            <a:ext cx="4756899" cy="3171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2625" y="6396335"/>
            <a:ext cx="349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Host: chrysanthemum 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sz="14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Chrysanthemum 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spp</a:t>
            </a:r>
            <a:r>
              <a:rPr lang="en-US" sz="14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)</a:t>
            </a:r>
          </a:p>
          <a:p>
            <a:r>
              <a:rPr lang="en-US" sz="10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Landesanst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. f. </a:t>
            </a:r>
            <a:r>
              <a:rPr lang="en-US" sz="10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Pflanzenbau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und </a:t>
            </a:r>
            <a:r>
              <a:rPr lang="en-US" sz="10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Pflanzenschutz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, Mainz Archive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740" y="6396335"/>
            <a:ext cx="276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Toth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et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2011) </a:t>
            </a:r>
            <a:r>
              <a:rPr lang="en-US" sz="1200" i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Plant Path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.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60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385-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399</a:t>
            </a:r>
            <a:b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doi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:</a:t>
            </a:r>
            <a:r>
              <a:rPr lang="pl-PL" sz="1200" dirty="0">
                <a:hlinkClick r:id="rId4"/>
              </a:rPr>
              <a:t>10.1111/j.1365-3059.2011.02427.x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  <a:endParaRPr lang="en-US" sz="1200" b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6590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spp.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12309" y="1732395"/>
            <a:ext cx="7706406" cy="438273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25 new bacterial genomes, spanning six species of genus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Several short read methods, several sequencing services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>
                <a:solidFill>
                  <a:srgbClr val="376092"/>
                </a:solidFill>
              </a:rPr>
              <a:t>454 (Liverpool), </a:t>
            </a:r>
            <a:r>
              <a:rPr lang="en-US" sz="1800" dirty="0" err="1" smtClean="0">
                <a:solidFill>
                  <a:srgbClr val="376092"/>
                </a:solidFill>
              </a:rPr>
              <a:t>Illumina</a:t>
            </a:r>
            <a:r>
              <a:rPr lang="en-US" sz="1800" dirty="0" smtClean="0">
                <a:solidFill>
                  <a:srgbClr val="376092"/>
                </a:solidFill>
              </a:rPr>
              <a:t> (Glasgow, Belgium), SE and PE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6-84X coverage, 170k-4m reads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Genomes in draft form: 27-273 </a:t>
            </a:r>
            <a:r>
              <a:rPr lang="en-US" dirty="0" err="1" smtClean="0">
                <a:solidFill>
                  <a:srgbClr val="FF0000"/>
                </a:solidFill>
              </a:rPr>
              <a:t>contigs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Annotation automated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Published 2013, </a:t>
            </a:r>
            <a:r>
              <a:rPr lang="en-US" i="1" dirty="0" smtClean="0"/>
              <a:t>Genome Announcements </a:t>
            </a:r>
            <a:r>
              <a:rPr lang="en-US" dirty="0" smtClean="0"/>
              <a:t>(6, 8 authors)</a:t>
            </a:r>
            <a:br>
              <a:rPr lang="en-US" dirty="0" smtClean="0"/>
            </a:br>
            <a:r>
              <a:rPr lang="en-US" sz="1800" dirty="0"/>
              <a:t>Pritchard </a:t>
            </a:r>
            <a:r>
              <a:rPr lang="en-US" sz="1800" i="1" dirty="0"/>
              <a:t>et al. </a:t>
            </a:r>
            <a:r>
              <a:rPr lang="en-US" sz="1800" dirty="0"/>
              <a:t>(2013) </a:t>
            </a:r>
            <a:r>
              <a:rPr lang="en-US" sz="1800" i="1" dirty="0"/>
              <a:t>Genome </a:t>
            </a:r>
            <a:r>
              <a:rPr lang="en-US" sz="1800" i="1" dirty="0" err="1"/>
              <a:t>Announc</a:t>
            </a:r>
            <a:r>
              <a:rPr lang="en-US" sz="1800" dirty="0"/>
              <a:t>. </a:t>
            </a:r>
            <a:r>
              <a:rPr lang="en-US" sz="1800" dirty="0">
                <a:hlinkClick r:id="rId2"/>
              </a:rPr>
              <a:t>doi:10.1128/genomeA.00978-13</a:t>
            </a:r>
            <a:r>
              <a:rPr lang="en-US" sz="1800" dirty="0" smtClean="0"/>
              <a:t>.</a:t>
            </a:r>
            <a:br>
              <a:rPr lang="en-US" sz="1800" dirty="0" smtClean="0"/>
            </a:br>
            <a:r>
              <a:rPr lang="en-US" sz="1800" dirty="0" smtClean="0"/>
              <a:t>Pritchard </a:t>
            </a:r>
            <a:r>
              <a:rPr lang="en-US" sz="1800" i="1" dirty="0"/>
              <a:t>et al. </a:t>
            </a:r>
            <a:r>
              <a:rPr lang="en-US" sz="1800" dirty="0"/>
              <a:t>(2013) </a:t>
            </a:r>
            <a:r>
              <a:rPr lang="en-US" sz="1800" i="1" dirty="0"/>
              <a:t>Genome </a:t>
            </a:r>
            <a:r>
              <a:rPr lang="en-US" sz="1800" i="1" dirty="0" err="1"/>
              <a:t>Announc</a:t>
            </a:r>
            <a:r>
              <a:rPr lang="en-US" sz="1800" dirty="0"/>
              <a:t>. </a:t>
            </a:r>
            <a:r>
              <a:rPr lang="en-US" sz="1800" dirty="0">
                <a:hlinkClick r:id="rId3"/>
              </a:rPr>
              <a:t>doi:10.1128/genomeA.00087-12</a:t>
            </a:r>
            <a:r>
              <a:rPr lang="fr-FR" sz="1800" dirty="0"/>
              <a:t>.</a:t>
            </a:r>
            <a:endParaRPr lang="en-US" sz="1800" dirty="0"/>
          </a:p>
          <a:p>
            <a:pPr>
              <a:spcAft>
                <a:spcPts val="60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49946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classification is in flux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9817" y="1163782"/>
            <a:ext cx="5432277" cy="3644702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a.k.a. </a:t>
            </a:r>
            <a:r>
              <a:rPr lang="en-US" sz="2400" i="1" dirty="0" err="1" smtClean="0">
                <a:solidFill>
                  <a:srgbClr val="008D8D"/>
                </a:solidFill>
              </a:rPr>
              <a:t>Pectobacterium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i="1" dirty="0" err="1" smtClean="0">
                <a:solidFill>
                  <a:srgbClr val="008D8D"/>
                </a:solidFill>
              </a:rPr>
              <a:t>chrysanthemi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dirty="0" smtClean="0"/>
              <a:t>or </a:t>
            </a:r>
            <a:r>
              <a:rPr lang="en-US" sz="2400" i="1" dirty="0" err="1" smtClean="0">
                <a:solidFill>
                  <a:srgbClr val="008D8D"/>
                </a:solidFill>
              </a:rPr>
              <a:t>Erwinia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i="1" dirty="0" err="1" smtClean="0">
                <a:solidFill>
                  <a:srgbClr val="008D8D"/>
                </a:solidFill>
              </a:rPr>
              <a:t>chrysanthemi</a:t>
            </a:r>
            <a:endParaRPr lang="en-US" sz="2400" i="1" dirty="0" smtClean="0">
              <a:solidFill>
                <a:srgbClr val="008D8D"/>
              </a:solidFill>
            </a:endParaRPr>
          </a:p>
          <a:p>
            <a:r>
              <a:rPr lang="en-US" sz="2400" i="1" dirty="0" err="1" smtClean="0">
                <a:solidFill>
                  <a:srgbClr val="008D8D"/>
                </a:solidFill>
              </a:rPr>
              <a:t>Erwinia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i="1" dirty="0" err="1" smtClean="0">
                <a:solidFill>
                  <a:srgbClr val="008D8D"/>
                </a:solidFill>
              </a:rPr>
              <a:t>chrysanthemi</a:t>
            </a:r>
            <a:r>
              <a:rPr lang="en-US" sz="2400" i="1" dirty="0" smtClean="0">
                <a:solidFill>
                  <a:srgbClr val="008D8D"/>
                </a:solidFill>
              </a:rPr>
              <a:t> </a:t>
            </a:r>
            <a:r>
              <a:rPr lang="en-US" sz="2400" dirty="0" smtClean="0"/>
              <a:t>complex</a:t>
            </a:r>
            <a:r>
              <a:rPr lang="en-US" sz="2400" i="1" dirty="0" smtClean="0"/>
              <a:t> </a:t>
            </a:r>
            <a:r>
              <a:rPr lang="en-US" sz="2400" dirty="0" smtClean="0"/>
              <a:t>(from 1980)</a:t>
            </a:r>
          </a:p>
          <a:p>
            <a:pPr lvl="1"/>
            <a:r>
              <a:rPr lang="en-US" sz="1800" dirty="0" err="1" smtClean="0"/>
              <a:t>Pathovars</a:t>
            </a:r>
            <a:r>
              <a:rPr lang="en-US" sz="1800" dirty="0" smtClean="0"/>
              <a:t> </a:t>
            </a:r>
            <a:r>
              <a:rPr lang="en-US" sz="1800" i="1" dirty="0" err="1" smtClean="0">
                <a:solidFill>
                  <a:srgbClr val="008D8D"/>
                </a:solidFill>
              </a:rPr>
              <a:t>chrysanthemi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dianthicola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dieffenbachiae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parthenii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zeae</a:t>
            </a:r>
            <a:r>
              <a:rPr lang="en-US" sz="1800" dirty="0" smtClean="0"/>
              <a:t>, </a:t>
            </a:r>
            <a:r>
              <a:rPr lang="en-US" sz="1800" i="1" dirty="0" err="1" smtClean="0">
                <a:solidFill>
                  <a:srgbClr val="008D8D"/>
                </a:solidFill>
              </a:rPr>
              <a:t>paradisiaca</a:t>
            </a:r>
            <a:endParaRPr lang="en-US" sz="1800" i="1" dirty="0" smtClean="0">
              <a:solidFill>
                <a:srgbClr val="008D8D"/>
              </a:solidFill>
            </a:endParaRPr>
          </a:p>
          <a:p>
            <a:pPr lvl="1"/>
            <a:r>
              <a:rPr lang="en-US" sz="1800" dirty="0" smtClean="0"/>
              <a:t>(</a:t>
            </a:r>
            <a:r>
              <a:rPr lang="en-US" sz="1800" i="1" dirty="0" err="1" smtClean="0">
                <a:solidFill>
                  <a:srgbClr val="008D8D"/>
                </a:solidFill>
              </a:rPr>
              <a:t>E.chrysanthemi</a:t>
            </a:r>
            <a:r>
              <a:rPr lang="en-US" sz="1800" i="1" dirty="0" smtClean="0">
                <a:solidFill>
                  <a:srgbClr val="008D8D"/>
                </a:solidFill>
              </a:rPr>
              <a:t> </a:t>
            </a:r>
            <a:r>
              <a:rPr lang="en-US" sz="1800" dirty="0" err="1" smtClean="0">
                <a:solidFill>
                  <a:srgbClr val="008D8D"/>
                </a:solidFill>
              </a:rPr>
              <a:t>pv</a:t>
            </a:r>
            <a:r>
              <a:rPr lang="en-US" sz="1800" dirty="0" smtClean="0">
                <a:solidFill>
                  <a:srgbClr val="008D8D"/>
                </a:solidFill>
              </a:rPr>
              <a:t> </a:t>
            </a:r>
            <a:r>
              <a:rPr lang="en-US" sz="1800" i="1" dirty="0" err="1" smtClean="0">
                <a:solidFill>
                  <a:srgbClr val="008D8D"/>
                </a:solidFill>
              </a:rPr>
              <a:t>paradisiaca</a:t>
            </a:r>
            <a:r>
              <a:rPr lang="en-US" sz="1800" dirty="0">
                <a:solidFill>
                  <a:srgbClr val="008D8D"/>
                </a:solidFill>
              </a:rPr>
              <a:t> </a:t>
            </a:r>
            <a:r>
              <a:rPr lang="en-US" sz="1800" dirty="0" smtClean="0"/>
              <a:t>later </a:t>
            </a:r>
            <a:r>
              <a:rPr lang="en-US" sz="1800" i="1" dirty="0" err="1" smtClean="0">
                <a:solidFill>
                  <a:srgbClr val="008D8D"/>
                </a:solidFill>
              </a:rPr>
              <a:t>Brenneria</a:t>
            </a:r>
            <a:r>
              <a:rPr lang="en-US" sz="1800" i="1" dirty="0" smtClean="0">
                <a:solidFill>
                  <a:srgbClr val="008D8D"/>
                </a:solidFill>
              </a:rPr>
              <a:t> </a:t>
            </a:r>
            <a:r>
              <a:rPr lang="en-US" sz="1800" i="1" dirty="0" err="1" smtClean="0">
                <a:solidFill>
                  <a:srgbClr val="008D8D"/>
                </a:solidFill>
              </a:rPr>
              <a:t>paradisiaca</a:t>
            </a:r>
            <a:r>
              <a:rPr lang="en-US" sz="1800" dirty="0" smtClean="0"/>
              <a:t>)</a:t>
            </a:r>
          </a:p>
          <a:p>
            <a:r>
              <a:rPr lang="en-US" sz="2400" dirty="0" smtClean="0"/>
              <a:t>Classification by phenotype</a:t>
            </a:r>
            <a:endParaRPr lang="en-US" sz="2400" dirty="0"/>
          </a:p>
        </p:txBody>
      </p:sp>
      <p:pic>
        <p:nvPicPr>
          <p:cNvPr id="4" name="Picture 3" descr="dickeya_phenotype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46" y="1621707"/>
            <a:ext cx="3575948" cy="4953119"/>
          </a:xfrm>
          <a:prstGeom prst="rect">
            <a:avLst/>
          </a:prstGeom>
        </p:spPr>
      </p:pic>
      <p:pic>
        <p:nvPicPr>
          <p:cNvPr id="5" name="Picture 4" descr="dickeya_phenotype_tree_leg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26" y="1621707"/>
            <a:ext cx="1743025" cy="874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5063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Samson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(2005) </a:t>
            </a:r>
            <a:r>
              <a:rPr lang="en-US" sz="1400" i="1" dirty="0" err="1" smtClean="0">
                <a:solidFill>
                  <a:srgbClr val="4F6228"/>
                </a:solidFill>
              </a:rPr>
              <a:t>Int</a:t>
            </a:r>
            <a:r>
              <a:rPr lang="en-US" sz="1400" i="1" dirty="0" smtClean="0">
                <a:solidFill>
                  <a:srgbClr val="4F6228"/>
                </a:solidFill>
              </a:rPr>
              <a:t> </a:t>
            </a:r>
            <a:r>
              <a:rPr lang="en-US" sz="1400" i="1" dirty="0">
                <a:solidFill>
                  <a:srgbClr val="4F6228"/>
                </a:solidFill>
              </a:rPr>
              <a:t>J </a:t>
            </a:r>
            <a:r>
              <a:rPr lang="en-US" sz="1400" i="1" dirty="0" err="1">
                <a:solidFill>
                  <a:srgbClr val="4F6228"/>
                </a:solidFill>
              </a:rPr>
              <a:t>Syst</a:t>
            </a:r>
            <a:r>
              <a:rPr lang="en-US" sz="1400" i="1" dirty="0">
                <a:solidFill>
                  <a:srgbClr val="4F6228"/>
                </a:solidFill>
              </a:rPr>
              <a:t> </a:t>
            </a:r>
            <a:r>
              <a:rPr lang="en-US" sz="1400" i="1" dirty="0" err="1">
                <a:solidFill>
                  <a:srgbClr val="4F6228"/>
                </a:solidFill>
              </a:rPr>
              <a:t>Evol</a:t>
            </a:r>
            <a:r>
              <a:rPr lang="en-US" sz="1400" i="1" dirty="0">
                <a:solidFill>
                  <a:srgbClr val="4F6228"/>
                </a:solidFill>
              </a:rPr>
              <a:t> </a:t>
            </a:r>
            <a:r>
              <a:rPr lang="en-US" sz="1400" i="1" dirty="0" err="1" smtClean="0">
                <a:solidFill>
                  <a:srgbClr val="4F6228"/>
                </a:solidFill>
              </a:rPr>
              <a:t>Micr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4"/>
              </a:rPr>
              <a:t>doi:10.1099/ijs.0.02791-0</a:t>
            </a:r>
            <a:r>
              <a:rPr lang="en-US" sz="1400" dirty="0">
                <a:solidFill>
                  <a:srgbClr val="4F6228"/>
                </a:solidFill>
              </a:rPr>
              <a:t>.</a:t>
            </a:r>
            <a:endParaRPr lang="en-US" sz="1400" b="1" dirty="0" smtClean="0">
              <a:solidFill>
                <a:srgbClr val="4F6228"/>
              </a:solidFill>
              <a:latin typeface="Calibri"/>
              <a:cs typeface="Calibri"/>
            </a:endParaRPr>
          </a:p>
        </p:txBody>
      </p:sp>
      <p:pic>
        <p:nvPicPr>
          <p:cNvPr id="7" name="Picture 6" descr="dickeya_phenotype_tab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4" y="4715863"/>
            <a:ext cx="4310745" cy="183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classification of </a:t>
            </a:r>
            <a:r>
              <a:rPr lang="en-US" i="1" dirty="0" err="1" smtClean="0"/>
              <a:t>Dickeya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2850" y="1327642"/>
            <a:ext cx="7070651" cy="479421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2"/>
              </a:spcBef>
              <a:spcAft>
                <a:spcPts val="600"/>
              </a:spcAft>
            </a:pPr>
            <a:r>
              <a:rPr lang="en-US" sz="2800" dirty="0" smtClean="0"/>
              <a:t>Complex transferred to </a:t>
            </a:r>
            <a:r>
              <a:rPr lang="en-US" sz="2800" i="1" dirty="0" err="1" smtClean="0">
                <a:solidFill>
                  <a:schemeClr val="accent5"/>
                </a:solidFill>
              </a:rPr>
              <a:t>Dickeya</a:t>
            </a:r>
            <a:r>
              <a:rPr lang="en-US" sz="2800" dirty="0" smtClean="0">
                <a:solidFill>
                  <a:schemeClr val="accent5"/>
                </a:solidFill>
              </a:rPr>
              <a:t> gen. </a:t>
            </a:r>
            <a:r>
              <a:rPr lang="en-US" sz="2800" dirty="0" err="1" smtClean="0">
                <a:solidFill>
                  <a:schemeClr val="accent5"/>
                </a:solidFill>
              </a:rPr>
              <a:t>nov.</a:t>
            </a:r>
            <a:r>
              <a:rPr lang="en-US" sz="2800" dirty="0" smtClean="0">
                <a:solidFill>
                  <a:schemeClr val="accent5"/>
                </a:solidFill>
              </a:rPr>
              <a:t> </a:t>
            </a:r>
            <a:r>
              <a:rPr lang="en-US" sz="2800" dirty="0" smtClean="0"/>
              <a:t>with six assigned species:</a:t>
            </a: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chrysanthemi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paradisiaca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dadantii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dianthicola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dieffenbachiae</a:t>
            </a:r>
            <a:endParaRPr lang="en-US" sz="2000" i="1" dirty="0" smtClean="0">
              <a:solidFill>
                <a:srgbClr val="008D8D"/>
              </a:solidFill>
            </a:endParaRP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i="1" dirty="0" err="1" smtClean="0">
                <a:solidFill>
                  <a:srgbClr val="008D8D"/>
                </a:solidFill>
              </a:rPr>
              <a:t>Dickeya</a:t>
            </a:r>
            <a:r>
              <a:rPr lang="en-US" sz="2000" i="1" dirty="0" smtClean="0">
                <a:solidFill>
                  <a:srgbClr val="008D8D"/>
                </a:solidFill>
              </a:rPr>
              <a:t> </a:t>
            </a:r>
            <a:r>
              <a:rPr lang="en-US" sz="2000" i="1" dirty="0" err="1" smtClean="0">
                <a:solidFill>
                  <a:srgbClr val="008D8D"/>
                </a:solidFill>
              </a:rPr>
              <a:t>zeae</a:t>
            </a:r>
            <a:endParaRPr lang="en-US" sz="2000" i="1" dirty="0">
              <a:solidFill>
                <a:srgbClr val="008D8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5063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Samson 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al.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(2005) </a:t>
            </a:r>
            <a:r>
              <a:rPr lang="en-US" sz="1400" i="1" dirty="0" err="1" smtClean="0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J </a:t>
            </a:r>
            <a:r>
              <a:rPr lang="en-US" sz="1400" i="1" dirty="0" err="1">
                <a:solidFill>
                  <a:schemeClr val="accent3">
                    <a:lumMod val="50000"/>
                  </a:schemeClr>
                </a:solidFill>
              </a:rPr>
              <a:t>Syst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accent3">
                    <a:lumMod val="50000"/>
                  </a:schemeClr>
                </a:solidFill>
              </a:rPr>
              <a:t>Evol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i="1" dirty="0" err="1" smtClean="0">
                <a:solidFill>
                  <a:schemeClr val="accent3">
                    <a:lumMod val="50000"/>
                  </a:schemeClr>
                </a:solidFill>
              </a:rPr>
              <a:t>Micr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doi:10.1099/ijs.0.02791-0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dickeya_type_16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47" y="2532087"/>
            <a:ext cx="5091925" cy="2384241"/>
          </a:xfrm>
          <a:prstGeom prst="rect">
            <a:avLst/>
          </a:prstGeom>
        </p:spPr>
      </p:pic>
      <p:pic>
        <p:nvPicPr>
          <p:cNvPr id="6" name="Picture 5" descr="dickeya_type_16S_lab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17" y="5104345"/>
            <a:ext cx="5989455" cy="5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Classification of sequenced </a:t>
            </a:r>
            <a:r>
              <a:rPr lang="en-US" sz="3200" i="1" dirty="0" err="1" smtClean="0"/>
              <a:t>Dickeya</a:t>
            </a:r>
            <a:endParaRPr lang="en-US" sz="3200" i="1" dirty="0"/>
          </a:p>
        </p:txBody>
      </p:sp>
      <p:pic>
        <p:nvPicPr>
          <p:cNvPr id="4" name="Picture 3" descr="recA_nt_phyml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7" y="1789331"/>
            <a:ext cx="5079881" cy="4708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757" y="4444721"/>
            <a:ext cx="879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90"/>
                </a:solidFill>
                <a:latin typeface="Calibri"/>
                <a:cs typeface="Calibri"/>
              </a:rPr>
              <a:t>recA</a:t>
            </a:r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 ML</a:t>
            </a:r>
          </a:p>
          <a:p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(</a:t>
            </a:r>
            <a:r>
              <a:rPr lang="en-US" sz="1600" dirty="0" err="1" smtClean="0">
                <a:solidFill>
                  <a:srgbClr val="000090"/>
                </a:solidFill>
                <a:latin typeface="Calibri"/>
                <a:cs typeface="Calibri"/>
              </a:rPr>
              <a:t>phyML</a:t>
            </a:r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6861" y="2089552"/>
            <a:ext cx="138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dianthicola</a:t>
            </a:r>
            <a:endParaRPr lang="en-US" sz="1600" i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6861" y="2595806"/>
            <a:ext cx="25865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dadantii</a:t>
            </a:r>
            <a:endParaRPr lang="en-US" sz="1600" i="1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D. d. 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subsp.</a:t>
            </a:r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dieffenbachiae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)</a:t>
            </a:r>
            <a:endParaRPr lang="en-US" sz="1600" i="1" dirty="0" smtClean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6861" y="3331682"/>
            <a:ext cx="948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rgbClr val="FF0000"/>
                </a:solidFill>
                <a:latin typeface="Calibri"/>
                <a:cs typeface="Calibri"/>
              </a:rPr>
              <a:t>solani</a:t>
            </a:r>
            <a:endParaRPr lang="en-US" sz="1600" i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6861" y="4067559"/>
            <a:ext cx="1583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chrysanthemi</a:t>
            </a:r>
            <a:endParaRPr lang="en-US" sz="1600" i="1" dirty="0" smtClean="0">
              <a:solidFill>
                <a:schemeClr val="accent1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56861" y="4946030"/>
            <a:ext cx="84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660066"/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rgbClr val="660066"/>
                </a:solidFill>
                <a:latin typeface="Calibri"/>
                <a:cs typeface="Calibri"/>
              </a:rPr>
              <a:t>zeae</a:t>
            </a:r>
            <a:endParaRPr lang="en-US" sz="1600" i="1" dirty="0" smtClean="0">
              <a:solidFill>
                <a:srgbClr val="660066"/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6861" y="5909617"/>
            <a:ext cx="1420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paradisiaca</a:t>
            </a:r>
            <a:endParaRPr lang="en-US" sz="1600" i="1" dirty="0" smtClean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0210" y="6210927"/>
            <a:ext cx="1831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Pectobacterium</a:t>
            </a:r>
            <a:r>
              <a:rPr lang="en-US" sz="105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05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atrosepticum</a:t>
            </a:r>
            <a:endParaRPr lang="en-US" sz="1050" i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88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GenBank</a:t>
            </a:r>
            <a:r>
              <a:rPr lang="en-US" sz="2800" dirty="0" smtClean="0"/>
              <a:t> </a:t>
            </a:r>
            <a:r>
              <a:rPr lang="en-US" sz="2800" i="1" dirty="0" err="1" smtClean="0"/>
              <a:t>Dickeya</a:t>
            </a:r>
            <a:r>
              <a:rPr lang="en-US" sz="2800" dirty="0" smtClean="0"/>
              <a:t> genomes misclassified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1238" y="1163782"/>
            <a:ext cx="8119236" cy="479421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rgbClr val="008D8D"/>
                </a:solidFill>
              </a:rPr>
              <a:t>3/4 </a:t>
            </a:r>
            <a:r>
              <a:rPr lang="en-US" sz="2400" i="1" dirty="0" err="1" smtClean="0">
                <a:solidFill>
                  <a:srgbClr val="008D8D"/>
                </a:solidFill>
              </a:rPr>
              <a:t>Dickeya</a:t>
            </a:r>
            <a:r>
              <a:rPr lang="en-US" sz="2400" dirty="0" smtClean="0">
                <a:solidFill>
                  <a:srgbClr val="008D8D"/>
                </a:solidFill>
              </a:rPr>
              <a:t> genomes in </a:t>
            </a:r>
            <a:r>
              <a:rPr lang="en-US" sz="2400" dirty="0" err="1" smtClean="0">
                <a:solidFill>
                  <a:srgbClr val="008D8D"/>
                </a:solidFill>
              </a:rPr>
              <a:t>GenBank</a:t>
            </a:r>
            <a:r>
              <a:rPr lang="en-US" sz="2400" dirty="0" smtClean="0">
                <a:solidFill>
                  <a:srgbClr val="008D8D"/>
                </a:solidFill>
              </a:rPr>
              <a:t> are </a:t>
            </a:r>
            <a:r>
              <a:rPr lang="en-US" sz="2400" dirty="0" err="1" smtClean="0">
                <a:solidFill>
                  <a:srgbClr val="008D8D"/>
                </a:solidFill>
              </a:rPr>
              <a:t>misassigned</a:t>
            </a:r>
            <a:r>
              <a:rPr lang="en-US" sz="2400" dirty="0" smtClean="0">
                <a:solidFill>
                  <a:srgbClr val="008D8D"/>
                </a:solidFill>
              </a:rPr>
              <a:t> species</a:t>
            </a:r>
            <a:endParaRPr lang="en-US" sz="2400" dirty="0">
              <a:solidFill>
                <a:srgbClr val="008D8D"/>
              </a:solidFill>
            </a:endParaRPr>
          </a:p>
        </p:txBody>
      </p:sp>
      <p:pic>
        <p:nvPicPr>
          <p:cNvPr id="4" name="Picture 3" descr="recA_nt_phyml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7" y="1789331"/>
            <a:ext cx="5079881" cy="4708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757" y="4444721"/>
            <a:ext cx="879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90"/>
                </a:solidFill>
                <a:latin typeface="Calibri"/>
                <a:cs typeface="Calibri"/>
              </a:rPr>
              <a:t>recA</a:t>
            </a:r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 ML</a:t>
            </a:r>
          </a:p>
          <a:p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(</a:t>
            </a:r>
            <a:r>
              <a:rPr lang="en-US" sz="1600" dirty="0" err="1" smtClean="0">
                <a:solidFill>
                  <a:srgbClr val="000090"/>
                </a:solidFill>
                <a:latin typeface="Calibri"/>
                <a:cs typeface="Calibri"/>
              </a:rPr>
              <a:t>phyML</a:t>
            </a:r>
            <a:r>
              <a:rPr lang="en-US" sz="1600" dirty="0" smtClean="0">
                <a:solidFill>
                  <a:srgbClr val="00009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6861" y="2089552"/>
            <a:ext cx="138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dianthicola</a:t>
            </a:r>
            <a:endParaRPr lang="en-US" sz="1600" i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6861" y="2595806"/>
            <a:ext cx="25865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dadantii</a:t>
            </a:r>
            <a:endParaRPr lang="en-US" sz="1600" i="1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D. d. 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subsp.</a:t>
            </a:r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dieffenbachiae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)</a:t>
            </a:r>
            <a:endParaRPr lang="en-US" sz="1600" i="1" dirty="0" smtClean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6861" y="3331682"/>
            <a:ext cx="948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rgbClr val="FF0000"/>
                </a:solidFill>
                <a:latin typeface="Calibri"/>
                <a:cs typeface="Calibri"/>
              </a:rPr>
              <a:t>solani</a:t>
            </a:r>
            <a:endParaRPr lang="en-US" sz="1600" i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6861" y="4067559"/>
            <a:ext cx="1583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chrysanthemi</a:t>
            </a:r>
            <a:endParaRPr lang="en-US" sz="1600" i="1" dirty="0" smtClean="0">
              <a:solidFill>
                <a:schemeClr val="accent1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56861" y="4946030"/>
            <a:ext cx="84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660066"/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rgbClr val="660066"/>
                </a:solidFill>
                <a:latin typeface="Calibri"/>
                <a:cs typeface="Calibri"/>
              </a:rPr>
              <a:t>zeae</a:t>
            </a:r>
            <a:endParaRPr lang="en-US" sz="1600" i="1" dirty="0" smtClean="0">
              <a:solidFill>
                <a:srgbClr val="660066"/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6861" y="5909617"/>
            <a:ext cx="1420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sz="1600" i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paradisiaca</a:t>
            </a:r>
            <a:endParaRPr lang="en-US" sz="1600" i="1" dirty="0" smtClean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0210" y="6210927"/>
            <a:ext cx="1831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Pectobacterium</a:t>
            </a:r>
            <a:r>
              <a:rPr lang="en-US" sz="105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05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atrosepticum</a:t>
            </a:r>
            <a:endParaRPr lang="en-US" sz="1050" i="1" dirty="0" smtClean="0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117372" y="4513366"/>
            <a:ext cx="2359741" cy="0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13663" y="5018866"/>
            <a:ext cx="3863450" cy="0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456862" y="6226038"/>
            <a:ext cx="2020251" cy="0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54326" y="4453298"/>
            <a:ext cx="1516148" cy="338554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NCBI: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“D.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zeae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54326" y="4945925"/>
            <a:ext cx="1814657" cy="338554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NCBI: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“D.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dadantii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54326" y="6150860"/>
            <a:ext cx="1814657" cy="338554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NCBI: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“D.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dadantii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173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D. </a:t>
            </a:r>
            <a:r>
              <a:rPr lang="en-US" i="1" dirty="0" err="1" smtClean="0"/>
              <a:t>solani</a:t>
            </a:r>
            <a:r>
              <a:rPr lang="en-US" dirty="0" smtClean="0"/>
              <a:t> recently described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6637" y="1305139"/>
            <a:ext cx="7810940" cy="212945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There was some question over whether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D. </a:t>
            </a:r>
            <a:r>
              <a:rPr lang="en-US" sz="2400" i="1" dirty="0" err="1" smtClean="0">
                <a:solidFill>
                  <a:schemeClr val="accent5">
                    <a:lumMod val="75000"/>
                  </a:schemeClr>
                </a:solidFill>
              </a:rPr>
              <a:t>solani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is a species, or subspecies of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D. </a:t>
            </a:r>
            <a:r>
              <a:rPr lang="en-US" sz="2400" i="1" dirty="0" err="1" smtClean="0">
                <a:solidFill>
                  <a:schemeClr val="accent5">
                    <a:lumMod val="75000"/>
                  </a:schemeClr>
                </a:solidFill>
              </a:rPr>
              <a:t>dadantii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Species boundaries: 70% DNA-DNA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hybridisation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(DDH)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008D8D"/>
                </a:solidFill>
              </a:rPr>
              <a:t>equivalent to 95% Average Nucleotide Identity (ANI)</a:t>
            </a:r>
            <a:endParaRPr lang="en-US" sz="1800" dirty="0">
              <a:solidFill>
                <a:srgbClr val="008D8D"/>
              </a:solidFill>
            </a:endParaRPr>
          </a:p>
        </p:txBody>
      </p:sp>
      <p:pic>
        <p:nvPicPr>
          <p:cNvPr id="4" name="Picture 3" descr="solani_an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2" y="3249451"/>
            <a:ext cx="30480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96" y="6329467"/>
            <a:ext cx="579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F6228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rgbClr val="4F6228"/>
                </a:solidFill>
                <a:hlinkClick r:id="rId3"/>
              </a:rPr>
              <a:t>github.com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/</a:t>
            </a:r>
            <a:r>
              <a:rPr lang="en-US" sz="1400" dirty="0" err="1">
                <a:solidFill>
                  <a:srgbClr val="4F6228"/>
                </a:solidFill>
                <a:hlinkClick r:id="rId3"/>
              </a:rPr>
              <a:t>widdowquinn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/scripts/tree/master/bioinformatics</a:t>
            </a:r>
            <a:endParaRPr lang="en-US" sz="1400" dirty="0">
              <a:solidFill>
                <a:srgbClr val="4F6228"/>
              </a:solidFill>
            </a:endParaRPr>
          </a:p>
          <a:p>
            <a:r>
              <a:rPr lang="en-US" sz="1400" dirty="0" smtClean="0">
                <a:solidFill>
                  <a:srgbClr val="4F6228"/>
                </a:solidFill>
              </a:rPr>
              <a:t>van der Wolf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2014) </a:t>
            </a:r>
            <a:r>
              <a:rPr lang="en-US" sz="1400" i="1" dirty="0" err="1" smtClean="0">
                <a:solidFill>
                  <a:srgbClr val="4F6228"/>
                </a:solidFill>
              </a:rPr>
              <a:t>Int</a:t>
            </a:r>
            <a:r>
              <a:rPr lang="en-US" sz="1400" i="1" dirty="0" smtClean="0">
                <a:solidFill>
                  <a:srgbClr val="4F6228"/>
                </a:solidFill>
              </a:rPr>
              <a:t> J. Syst. </a:t>
            </a:r>
            <a:r>
              <a:rPr lang="en-US" sz="1400" i="1" dirty="0" err="1" smtClean="0">
                <a:solidFill>
                  <a:srgbClr val="4F6228"/>
                </a:solidFill>
              </a:rPr>
              <a:t>Evol</a:t>
            </a:r>
            <a:r>
              <a:rPr lang="en-US" sz="1400" i="1" dirty="0" smtClean="0">
                <a:solidFill>
                  <a:srgbClr val="4F6228"/>
                </a:solidFill>
              </a:rPr>
              <a:t>. Micro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4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4"/>
              </a:rPr>
              <a:t>:</a:t>
            </a:r>
            <a:r>
              <a:rPr lang="hr-HR" sz="1400" dirty="0">
                <a:solidFill>
                  <a:srgbClr val="4F6228"/>
                </a:solidFill>
                <a:hlinkClick r:id="rId4"/>
              </a:rPr>
              <a:t>10.1099/ijs.0.052944-0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  <p:pic>
        <p:nvPicPr>
          <p:cNvPr id="6" name="Picture 5" descr="dso_ani_tab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1" y="3249451"/>
            <a:ext cx="5338767" cy="1305032"/>
          </a:xfrm>
          <a:prstGeom prst="rect">
            <a:avLst/>
          </a:prstGeom>
        </p:spPr>
      </p:pic>
      <p:pic>
        <p:nvPicPr>
          <p:cNvPr id="7" name="Picture 6" descr="paper_ijse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00" y="4609373"/>
            <a:ext cx="4273277" cy="172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9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Nine </a:t>
            </a:r>
            <a:r>
              <a:rPr lang="en-US" i="1" dirty="0" err="1" smtClean="0"/>
              <a:t>Dickeya</a:t>
            </a:r>
            <a:r>
              <a:rPr lang="en-US" dirty="0" smtClean="0"/>
              <a:t> species?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64409"/>
            <a:ext cx="525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https://github.com/widdowquinn/scripts/tree/master/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bioinformatics</a:t>
            </a:r>
            <a:endParaRPr lang="en-US" sz="1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 descr="dickeya_an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" y="1487761"/>
            <a:ext cx="4256117" cy="4256117"/>
          </a:xfrm>
          <a:prstGeom prst="rect">
            <a:avLst/>
          </a:prstGeom>
        </p:spPr>
      </p:pic>
      <p:pic>
        <p:nvPicPr>
          <p:cNvPr id="7" name="Picture 6" descr="dickeya_ani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97" y="1487761"/>
            <a:ext cx="4154210" cy="386332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16428" y="5446669"/>
            <a:ext cx="8727862" cy="1080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Availability of a genome for your pathogen may reveal some taxonomic surprises…</a:t>
            </a:r>
            <a:r>
              <a:rPr lang="en-US" sz="1800" dirty="0">
                <a:solidFill>
                  <a:srgbClr val="008D8D"/>
                </a:solidFill>
              </a:rPr>
              <a:t> </a:t>
            </a:r>
            <a:r>
              <a:rPr lang="en-US" sz="1800" dirty="0" smtClean="0">
                <a:solidFill>
                  <a:srgbClr val="008D8D"/>
                </a:solidFill>
              </a:rPr>
              <a:t>(</a:t>
            </a:r>
            <a:r>
              <a:rPr lang="en-US" sz="1800" i="1" dirty="0" err="1" smtClean="0">
                <a:solidFill>
                  <a:srgbClr val="008D8D"/>
                </a:solidFill>
              </a:rPr>
              <a:t>Rhodococcus</a:t>
            </a:r>
            <a:r>
              <a:rPr lang="en-US" sz="1800" i="1" dirty="0" smtClean="0">
                <a:solidFill>
                  <a:srgbClr val="008D8D"/>
                </a:solidFill>
              </a:rPr>
              <a:t>…</a:t>
            </a:r>
            <a:r>
              <a:rPr lang="en-US" sz="1800" dirty="0" smtClean="0">
                <a:solidFill>
                  <a:srgbClr val="008D8D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</a:rPr>
              <a:t>Should classification be on phenotypic or sequence/</a:t>
            </a:r>
            <a:r>
              <a:rPr lang="en-US" sz="2600" dirty="0" err="1" smtClean="0">
                <a:solidFill>
                  <a:schemeClr val="accent3">
                    <a:lumMod val="75000"/>
                  </a:schemeClr>
                </a:solidFill>
              </a:rPr>
              <a:t>pangenome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</a:rPr>
              <a:t> lines?</a:t>
            </a:r>
            <a:endParaRPr lang="en-US" sz="35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72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Genomic Diagnostics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8087" y="1523239"/>
            <a:ext cx="7198242" cy="34559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To legislate with respect to, and quarantine materials infected with, a pathogen we must be able to identify it accurately and precisely.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 descr="sasa_dickey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68" y="3619876"/>
            <a:ext cx="3803682" cy="32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0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Pectobacterium</a:t>
            </a:r>
            <a:r>
              <a:rPr lang="en-US" i="1" dirty="0" smtClean="0"/>
              <a:t> </a:t>
            </a:r>
            <a:r>
              <a:rPr lang="en-US" i="1" dirty="0" err="1" smtClean="0"/>
              <a:t>atrosepticum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45008" y="1283224"/>
            <a:ext cx="6883484" cy="234833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Plant pathogenic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enterobacterium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E.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carotovora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subsp.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atroseptica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reclassified as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Pectobacterium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atrosepticum</a:t>
            </a:r>
            <a:endParaRPr lang="en-US" i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Causes blackleg (stem rot), rotting of stored tubers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Major rot symptoms due to PCWDEs</a:t>
            </a:r>
            <a:endParaRPr lang="en-US" dirty="0"/>
          </a:p>
        </p:txBody>
      </p:sp>
      <p:pic>
        <p:nvPicPr>
          <p:cNvPr id="4" name="Picture 3" descr="pba_mic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51" y="3843906"/>
            <a:ext cx="3553968" cy="2895600"/>
          </a:xfrm>
          <a:prstGeom prst="rect">
            <a:avLst/>
          </a:prstGeom>
        </p:spPr>
      </p:pic>
      <p:pic>
        <p:nvPicPr>
          <p:cNvPr id="5" name="Picture 4" descr="pba_blackl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25" y="3843905"/>
            <a:ext cx="4104583" cy="28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561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spp. are a threat in Europe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327641"/>
            <a:ext cx="7882351" cy="512575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i="1" dirty="0" smtClean="0">
                <a:solidFill>
                  <a:srgbClr val="008000"/>
                </a:solidFill>
              </a:rPr>
              <a:t>D. </a:t>
            </a:r>
            <a:r>
              <a:rPr lang="en-US" sz="2400" i="1" dirty="0" err="1" smtClean="0">
                <a:solidFill>
                  <a:srgbClr val="008000"/>
                </a:solidFill>
              </a:rPr>
              <a:t>dianthicola</a:t>
            </a:r>
            <a:r>
              <a:rPr lang="en-US" sz="2400" dirty="0" smtClean="0">
                <a:solidFill>
                  <a:srgbClr val="008000"/>
                </a:solidFill>
              </a:rPr>
              <a:t> an established pathogen across Europe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i="1" dirty="0" smtClean="0">
                <a:solidFill>
                  <a:srgbClr val="FF0000"/>
                </a:solidFill>
              </a:rPr>
              <a:t>D. </a:t>
            </a:r>
            <a:r>
              <a:rPr lang="en-US" sz="2400" b="1" i="1" dirty="0" err="1" smtClean="0">
                <a:solidFill>
                  <a:srgbClr val="FF0000"/>
                </a:solidFill>
              </a:rPr>
              <a:t>solani</a:t>
            </a:r>
            <a:r>
              <a:rPr lang="en-US" sz="2400" b="1" dirty="0" smtClean="0">
                <a:solidFill>
                  <a:srgbClr val="FF0000"/>
                </a:solidFill>
              </a:rPr>
              <a:t> an emerging threat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008D8D"/>
                </a:solidFill>
              </a:rPr>
              <a:t>Increased virulence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008D8D"/>
                </a:solidFill>
              </a:rPr>
              <a:t>Different temperature preference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Must be able to distinguish and </a:t>
            </a:r>
            <a:br>
              <a:rPr lang="en-US" sz="2400" dirty="0" smtClean="0"/>
            </a:br>
            <a:r>
              <a:rPr lang="en-US" sz="2400" dirty="0" smtClean="0"/>
              <a:t>identify, to legislate and/or </a:t>
            </a:r>
            <a:br>
              <a:rPr lang="en-US" sz="2400" dirty="0" smtClean="0"/>
            </a:br>
            <a:r>
              <a:rPr lang="en-US" sz="2400" dirty="0" smtClean="0"/>
              <a:t>quarantine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008D8D"/>
                </a:solidFill>
              </a:rPr>
              <a:t>Zero-tolerance in Scotland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No </a:t>
            </a:r>
            <a:r>
              <a:rPr lang="en-US" sz="2400" dirty="0" err="1" smtClean="0">
                <a:solidFill>
                  <a:srgbClr val="FF0000"/>
                </a:solidFill>
              </a:rPr>
              <a:t>qPCR</a:t>
            </a:r>
            <a:r>
              <a:rPr lang="en-US" sz="2400" dirty="0" smtClean="0">
                <a:solidFill>
                  <a:srgbClr val="FF0000"/>
                </a:solidFill>
              </a:rPr>
              <a:t> primers existed to distinguish among </a:t>
            </a:r>
            <a:r>
              <a:rPr lang="en-US" sz="2400" i="1" dirty="0" err="1" smtClean="0">
                <a:solidFill>
                  <a:srgbClr val="FF0000"/>
                </a:solidFill>
              </a:rPr>
              <a:t>Dickeya</a:t>
            </a:r>
            <a:r>
              <a:rPr lang="en-US" sz="2400" dirty="0" smtClean="0">
                <a:solidFill>
                  <a:srgbClr val="FF0000"/>
                </a:solidFill>
              </a:rPr>
              <a:t> spp.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Was asked to find a solution, starting from our draft quality genome sequences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4" name="Picture 3" descr="dickeya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67" y="2062702"/>
            <a:ext cx="3414841" cy="2196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5257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4F6228"/>
                </a:solidFill>
              </a:rPr>
              <a:t>Toth</a:t>
            </a:r>
            <a:r>
              <a:rPr lang="en-US" sz="1400" dirty="0" smtClean="0">
                <a:solidFill>
                  <a:srgbClr val="4F6228"/>
                </a:solidFill>
              </a:rPr>
              <a:t>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2011)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10.1111/j.1365-3059.2011.02427.x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b="1" dirty="0" smtClean="0">
              <a:solidFill>
                <a:srgbClr val="4F6228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06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qPCR</a:t>
            </a:r>
            <a:r>
              <a:rPr lang="en-US" dirty="0" smtClean="0"/>
              <a:t> primer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303479"/>
            <a:ext cx="7488273" cy="49398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72"/>
              </a:spcBef>
              <a:spcAft>
                <a:spcPts val="600"/>
              </a:spcAft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Typical approaches use </a:t>
            </a:r>
            <a:r>
              <a:rPr lang="en-US" sz="2800" b="1" i="1" dirty="0" smtClean="0">
                <a:solidFill>
                  <a:schemeClr val="accent1">
                    <a:lumMod val="75000"/>
                  </a:schemeClr>
                </a:solidFill>
              </a:rPr>
              <a:t>rational design</a:t>
            </a: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/>
              <a:t>Select region that is (thought to be):</a:t>
            </a:r>
          </a:p>
          <a:p>
            <a:pPr lvl="2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Similar in target organisms</a:t>
            </a:r>
          </a:p>
          <a:p>
            <a:pPr lvl="2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Divergent or absent in off-target organisms</a:t>
            </a:r>
          </a:p>
          <a:p>
            <a:pPr lvl="2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Conserved enough to be amplified by single primer set</a:t>
            </a: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/>
              <a:t>Design primers to amplify that region</a:t>
            </a:r>
          </a:p>
          <a:p>
            <a:pPr lvl="1">
              <a:spcBef>
                <a:spcPts val="72"/>
              </a:spcBef>
              <a:spcAft>
                <a:spcPts val="600"/>
              </a:spcAft>
            </a:pPr>
            <a:r>
              <a:rPr lang="en-US" sz="2000" dirty="0" smtClean="0"/>
              <a:t>Frequently-used regions: </a:t>
            </a:r>
            <a:r>
              <a:rPr lang="en-US" sz="2000" dirty="0" err="1" smtClean="0">
                <a:solidFill>
                  <a:srgbClr val="569ABD"/>
                </a:solidFill>
              </a:rPr>
              <a:t>intergenic</a:t>
            </a:r>
            <a:r>
              <a:rPr lang="en-US" sz="2000" dirty="0" smtClean="0">
                <a:solidFill>
                  <a:srgbClr val="569ABD"/>
                </a:solidFill>
              </a:rPr>
              <a:t> transcribed spacers (ITS)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569ABD"/>
                </a:solidFill>
              </a:rPr>
              <a:t>ribosomal DNA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569ABD"/>
                </a:solidFill>
              </a:rPr>
              <a:t>“housekeeping” genes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569ABD"/>
                </a:solidFill>
              </a:rPr>
              <a:t>“virulence” genes</a:t>
            </a:r>
            <a:r>
              <a:rPr lang="en-US" sz="2000" dirty="0" smtClean="0"/>
              <a:t>.</a:t>
            </a:r>
          </a:p>
          <a:p>
            <a:pPr>
              <a:spcBef>
                <a:spcPts val="72"/>
              </a:spcBef>
              <a:spcAft>
                <a:spcPts val="600"/>
              </a:spcAft>
            </a:pPr>
            <a:r>
              <a:rPr lang="en-US" sz="2800" b="1" dirty="0" smtClean="0"/>
              <a:t>Alignment-Based Process:</a:t>
            </a:r>
          </a:p>
          <a:p>
            <a:pPr marL="1029600" lvl="1" indent="-457200">
              <a:spcBef>
                <a:spcPts val="72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rgbClr val="008D8D"/>
                </a:solidFill>
              </a:rPr>
              <a:t>Identify common region(s) (“alignment”)</a:t>
            </a:r>
          </a:p>
          <a:p>
            <a:pPr marL="1029600" lvl="1" indent="-457200">
              <a:spcBef>
                <a:spcPts val="72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rgbClr val="008D8D"/>
                </a:solidFill>
              </a:rPr>
              <a:t>Design primers</a:t>
            </a:r>
            <a:endParaRPr lang="en-US" sz="2000" dirty="0">
              <a:solidFill>
                <a:srgbClr val="008D8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896594"/>
            <a:ext cx="920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Availability of whole pathogen genomes gives new options…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14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“Alignment-free” Genomic Design</a:t>
            </a:r>
            <a:endParaRPr lang="en-GB" dirty="0"/>
          </a:p>
        </p:txBody>
      </p:sp>
      <p:grpSp>
        <p:nvGrpSpPr>
          <p:cNvPr id="196" name="Group 195"/>
          <p:cNvGrpSpPr/>
          <p:nvPr/>
        </p:nvGrpSpPr>
        <p:grpSpPr>
          <a:xfrm>
            <a:off x="4024305" y="1895454"/>
            <a:ext cx="4965767" cy="3456008"/>
            <a:chOff x="1723986" y="1639863"/>
            <a:chExt cx="4965767" cy="3456008"/>
          </a:xfrm>
        </p:grpSpPr>
        <p:sp>
          <p:nvSpPr>
            <p:cNvPr id="9" name="Oval 8"/>
            <p:cNvSpPr/>
            <p:nvPr/>
          </p:nvSpPr>
          <p:spPr>
            <a:xfrm>
              <a:off x="3651443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4462461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3633056" y="2540342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3633056" y="3441084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4498974" y="3429000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3633056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4522428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5411799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2965428" y="2041506"/>
              <a:ext cx="569729" cy="1974454"/>
              <a:chOff x="2921572" y="2221274"/>
              <a:chExt cx="569729" cy="164863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10800000">
                <a:off x="3301393" y="2221274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0800000">
                <a:off x="3301391" y="3044215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0800000">
                <a:off x="3111480" y="2664398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10800000">
                <a:off x="2921572" y="3360729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0800000">
                <a:off x="3111480" y="3867156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2889920" y="2632742"/>
                <a:ext cx="822941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2511477" y="3264399"/>
                <a:ext cx="1202760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1723986" y="3173409"/>
              <a:ext cx="1153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Positive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23986" y="4524390"/>
              <a:ext cx="1283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solidFill>
                    <a:srgbClr val="FF0000"/>
                  </a:solidFill>
                  <a:latin typeface="Calibri"/>
                  <a:cs typeface="Calibri"/>
                </a:rPr>
                <a:t>Negative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42059" y="4487877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265747" y="3611565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389435" y="2735253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156208" y="1822428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2819376" y="1639863"/>
              <a:ext cx="911007" cy="2835010"/>
              <a:chOff x="2819376" y="1639863"/>
              <a:chExt cx="911007" cy="2835010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3147993" y="1639863"/>
                <a:ext cx="41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III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3001941" y="218755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294045" y="2990844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IV</a:t>
                </a: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3038454" y="4013208"/>
                <a:ext cx="359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V</a:t>
                </a: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2819376" y="2990844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</a:t>
                </a:r>
              </a:p>
            </p:txBody>
          </p:sp>
        </p:grpSp>
      </p:grpSp>
      <p:sp>
        <p:nvSpPr>
          <p:cNvPr id="197" name="Flowchart: Process 196"/>
          <p:cNvSpPr/>
          <p:nvPr/>
        </p:nvSpPr>
        <p:spPr>
          <a:xfrm>
            <a:off x="446031" y="1261241"/>
            <a:ext cx="3419719" cy="1437499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1. Define </a:t>
            </a:r>
            <a:r>
              <a:rPr lang="en-GB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positive</a:t>
            </a:r>
            <a:r>
              <a:rPr lang="en-GB" sz="2000" dirty="0" smtClean="0"/>
              <a:t>, </a:t>
            </a:r>
            <a:r>
              <a:rPr lang="en-GB" sz="2000" dirty="0" smtClean="0">
                <a:solidFill>
                  <a:srgbClr val="FF0000"/>
                </a:solidFill>
              </a:rPr>
              <a:t>negative</a:t>
            </a:r>
            <a:r>
              <a:rPr lang="en-GB" sz="2000" dirty="0" smtClean="0"/>
              <a:t> sets, and </a:t>
            </a:r>
            <a:r>
              <a:rPr lang="en-GB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classes</a:t>
            </a:r>
            <a:endParaRPr lang="en-GB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98" name="Flowchart: Process 197"/>
          <p:cNvSpPr/>
          <p:nvPr/>
        </p:nvSpPr>
        <p:spPr>
          <a:xfrm>
            <a:off x="413181" y="3105996"/>
            <a:ext cx="3461409" cy="1175597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2. Convert to single (pseudo)chromosomes:</a:t>
            </a:r>
          </a:p>
        </p:txBody>
      </p:sp>
      <p:sp>
        <p:nvSpPr>
          <p:cNvPr id="199" name="Flowchart: Process 198"/>
          <p:cNvSpPr/>
          <p:nvPr/>
        </p:nvSpPr>
        <p:spPr>
          <a:xfrm>
            <a:off x="336492" y="4633929"/>
            <a:ext cx="3614787" cy="1022364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3. Genome feature locations</a:t>
            </a:r>
            <a:r>
              <a:rPr lang="en-GB" sz="2000" dirty="0"/>
              <a:t> </a:t>
            </a:r>
            <a:r>
              <a:rPr lang="en-GB" sz="2000" dirty="0" smtClean="0"/>
              <a:t>from GBK ﬁle or predicted</a:t>
            </a:r>
          </a:p>
        </p:txBody>
      </p:sp>
      <p:cxnSp>
        <p:nvCxnSpPr>
          <p:cNvPr id="201" name="Straight Arrow Connector 200"/>
          <p:cNvCxnSpPr>
            <a:stCxn id="197" idx="2"/>
            <a:endCxn id="198" idx="0"/>
          </p:cNvCxnSpPr>
          <p:nvPr/>
        </p:nvCxnSpPr>
        <p:spPr>
          <a:xfrm flipH="1">
            <a:off x="2143886" y="2698740"/>
            <a:ext cx="12005" cy="407256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98" idx="2"/>
            <a:endCxn id="199" idx="0"/>
          </p:cNvCxnSpPr>
          <p:nvPr/>
        </p:nvCxnSpPr>
        <p:spPr>
          <a:xfrm rot="5400000">
            <a:off x="1967718" y="4457761"/>
            <a:ext cx="352336" cy="1588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99" idx="2"/>
          </p:cNvCxnSpPr>
          <p:nvPr/>
        </p:nvCxnSpPr>
        <p:spPr>
          <a:xfrm rot="5400000">
            <a:off x="1952193" y="5829732"/>
            <a:ext cx="365132" cy="18255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96" y="6334780"/>
            <a:ext cx="559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2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2"/>
              </a:rPr>
              <a:t>:</a:t>
            </a:r>
            <a:r>
              <a:rPr lang="fr-FR" sz="1400" dirty="0">
                <a:solidFill>
                  <a:srgbClr val="4F6228"/>
                </a:solidFill>
                <a:hlinkClick r:id="rId2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400" dirty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3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Primer prediction (on positive set)</a:t>
            </a:r>
            <a:endParaRPr lang="en-GB" dirty="0"/>
          </a:p>
        </p:txBody>
      </p:sp>
      <p:grpSp>
        <p:nvGrpSpPr>
          <p:cNvPr id="67" name="Group 66"/>
          <p:cNvGrpSpPr/>
          <p:nvPr/>
        </p:nvGrpSpPr>
        <p:grpSpPr>
          <a:xfrm>
            <a:off x="5156208" y="1895454"/>
            <a:ext cx="3382981" cy="3456008"/>
            <a:chOff x="2782863" y="1639863"/>
            <a:chExt cx="3382981" cy="3456008"/>
          </a:xfrm>
        </p:grpSpPr>
        <p:sp>
          <p:nvSpPr>
            <p:cNvPr id="3" name="Oval 2"/>
            <p:cNvSpPr/>
            <p:nvPr/>
          </p:nvSpPr>
          <p:spPr>
            <a:xfrm>
              <a:off x="3651443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/>
            <p:cNvSpPr/>
            <p:nvPr/>
          </p:nvSpPr>
          <p:spPr>
            <a:xfrm>
              <a:off x="4462461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>
              <a:off x="3633056" y="2540342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/>
            <p:nvPr/>
          </p:nvSpPr>
          <p:spPr>
            <a:xfrm>
              <a:off x="3633056" y="3441084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4535487" y="3429000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3633056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4522428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5411799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965428" y="2041506"/>
              <a:ext cx="569729" cy="1974454"/>
              <a:chOff x="2921572" y="2221274"/>
              <a:chExt cx="569729" cy="164863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rot="10800000">
                <a:off x="3301393" y="2221274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0800000">
                <a:off x="3301391" y="3044215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0800000">
                <a:off x="3111480" y="2664398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0800000">
                <a:off x="2921572" y="3360729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0800000">
                <a:off x="3111480" y="3867156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889920" y="2632742"/>
                <a:ext cx="822941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2511477" y="3264399"/>
                <a:ext cx="1202760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Arc 27"/>
            <p:cNvSpPr/>
            <p:nvPr/>
          </p:nvSpPr>
          <p:spPr>
            <a:xfrm>
              <a:off x="3914766" y="1639863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c 28"/>
            <p:cNvSpPr/>
            <p:nvPr/>
          </p:nvSpPr>
          <p:spPr>
            <a:xfrm rot="17729006">
              <a:off x="3582811" y="1770935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/>
            <p:cNvSpPr/>
            <p:nvPr/>
          </p:nvSpPr>
          <p:spPr>
            <a:xfrm rot="14128224">
              <a:off x="3576185" y="2192474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c 30"/>
            <p:cNvSpPr/>
            <p:nvPr/>
          </p:nvSpPr>
          <p:spPr>
            <a:xfrm rot="7194269">
              <a:off x="4217882" y="2167597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c 31"/>
            <p:cNvSpPr/>
            <p:nvPr/>
          </p:nvSpPr>
          <p:spPr>
            <a:xfrm rot="10800000">
              <a:off x="3878253" y="2370123"/>
              <a:ext cx="255591" cy="73026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" name="Group 37"/>
            <p:cNvGrpSpPr/>
            <p:nvPr/>
          </p:nvGrpSpPr>
          <p:grpSpPr>
            <a:xfrm rot="3149433">
              <a:off x="4458735" y="1656718"/>
              <a:ext cx="714723" cy="803286"/>
              <a:chOff x="3819868" y="1792263"/>
              <a:chExt cx="714723" cy="803286"/>
            </a:xfrm>
          </p:grpSpPr>
          <p:sp>
            <p:nvSpPr>
              <p:cNvPr id="33" name="Arc 32"/>
              <p:cNvSpPr/>
              <p:nvPr/>
            </p:nvSpPr>
            <p:spPr>
              <a:xfrm>
                <a:off x="4067166" y="1792263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Arc 33"/>
              <p:cNvSpPr/>
              <p:nvPr/>
            </p:nvSpPr>
            <p:spPr>
              <a:xfrm rot="17729006">
                <a:off x="3735211" y="1923335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Arc 34"/>
              <p:cNvSpPr/>
              <p:nvPr/>
            </p:nvSpPr>
            <p:spPr>
              <a:xfrm rot="14128224">
                <a:off x="3728585" y="2344874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Arc 35"/>
              <p:cNvSpPr/>
              <p:nvPr/>
            </p:nvSpPr>
            <p:spPr>
              <a:xfrm rot="7194269">
                <a:off x="4370282" y="2319997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Arc 36"/>
              <p:cNvSpPr/>
              <p:nvPr/>
            </p:nvSpPr>
            <p:spPr>
              <a:xfrm rot="10800000">
                <a:off x="4030653" y="2522523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7732976">
              <a:off x="3640459" y="2478735"/>
              <a:ext cx="779411" cy="854516"/>
              <a:chOff x="3660537" y="2519068"/>
              <a:chExt cx="714723" cy="803286"/>
            </a:xfrm>
          </p:grpSpPr>
          <p:sp>
            <p:nvSpPr>
              <p:cNvPr id="39" name="Arc 38"/>
              <p:cNvSpPr/>
              <p:nvPr/>
            </p:nvSpPr>
            <p:spPr>
              <a:xfrm>
                <a:off x="3907835" y="2519068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Arc 39"/>
              <p:cNvSpPr/>
              <p:nvPr/>
            </p:nvSpPr>
            <p:spPr>
              <a:xfrm rot="17729006">
                <a:off x="3575880" y="2650140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Arc 40"/>
              <p:cNvSpPr/>
              <p:nvPr/>
            </p:nvSpPr>
            <p:spPr>
              <a:xfrm rot="14128224">
                <a:off x="3569254" y="3071679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Arc 41"/>
              <p:cNvSpPr/>
              <p:nvPr/>
            </p:nvSpPr>
            <p:spPr>
              <a:xfrm rot="7194269">
                <a:off x="4210951" y="3046802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Arc 42"/>
              <p:cNvSpPr/>
              <p:nvPr/>
            </p:nvSpPr>
            <p:spPr>
              <a:xfrm rot="10800000">
                <a:off x="3871322" y="3249328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rot="16409897">
              <a:off x="3610172" y="3380279"/>
              <a:ext cx="779411" cy="854516"/>
              <a:chOff x="3660537" y="2519068"/>
              <a:chExt cx="714723" cy="803286"/>
            </a:xfrm>
          </p:grpSpPr>
          <p:sp>
            <p:nvSpPr>
              <p:cNvPr id="46" name="Arc 45"/>
              <p:cNvSpPr/>
              <p:nvPr/>
            </p:nvSpPr>
            <p:spPr>
              <a:xfrm>
                <a:off x="3907835" y="2519068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Arc 46"/>
              <p:cNvSpPr/>
              <p:nvPr/>
            </p:nvSpPr>
            <p:spPr>
              <a:xfrm rot="17729006">
                <a:off x="3575880" y="2650140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Arc 47"/>
              <p:cNvSpPr/>
              <p:nvPr/>
            </p:nvSpPr>
            <p:spPr>
              <a:xfrm rot="14128224">
                <a:off x="3569254" y="3071679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Arc 48"/>
              <p:cNvSpPr/>
              <p:nvPr/>
            </p:nvSpPr>
            <p:spPr>
              <a:xfrm rot="7194269">
                <a:off x="4210951" y="3046802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Arc 49"/>
              <p:cNvSpPr/>
              <p:nvPr/>
            </p:nvSpPr>
            <p:spPr>
              <a:xfrm rot="10800000">
                <a:off x="3871322" y="3249328"/>
                <a:ext cx="255591" cy="73026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487348" y="3411149"/>
              <a:ext cx="850638" cy="797611"/>
              <a:chOff x="4487348" y="3411149"/>
              <a:chExt cx="850638" cy="797611"/>
            </a:xfrm>
          </p:grpSpPr>
          <p:sp>
            <p:nvSpPr>
              <p:cNvPr id="52" name="Arc 51"/>
              <p:cNvSpPr/>
              <p:nvPr/>
            </p:nvSpPr>
            <p:spPr>
              <a:xfrm rot="16409897">
                <a:off x="4386828" y="3725694"/>
                <a:ext cx="278724" cy="77683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Arc 52"/>
              <p:cNvSpPr/>
              <p:nvPr/>
            </p:nvSpPr>
            <p:spPr>
              <a:xfrm rot="12538903">
                <a:off x="4507327" y="4094551"/>
                <a:ext cx="271891" cy="79635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Arc 53"/>
              <p:cNvSpPr/>
              <p:nvPr/>
            </p:nvSpPr>
            <p:spPr>
              <a:xfrm rot="8938121">
                <a:off x="4954473" y="4129125"/>
                <a:ext cx="271891" cy="79635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Arc 54"/>
              <p:cNvSpPr/>
              <p:nvPr/>
            </p:nvSpPr>
            <p:spPr>
              <a:xfrm rot="2004166">
                <a:off x="4970758" y="3429039"/>
                <a:ext cx="271891" cy="79635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Arc 55"/>
              <p:cNvSpPr/>
              <p:nvPr/>
            </p:nvSpPr>
            <p:spPr>
              <a:xfrm rot="5609897">
                <a:off x="5159783" y="3812839"/>
                <a:ext cx="278724" cy="77683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Arc 56"/>
              <p:cNvSpPr/>
              <p:nvPr/>
            </p:nvSpPr>
            <p:spPr>
              <a:xfrm rot="20052759">
                <a:off x="4575784" y="3411149"/>
                <a:ext cx="271891" cy="79635"/>
              </a:xfrm>
              <a:prstGeom prst="arc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782863" y="1639863"/>
              <a:ext cx="911007" cy="2835010"/>
              <a:chOff x="2819376" y="1639863"/>
              <a:chExt cx="911007" cy="2835010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147993" y="1639863"/>
                <a:ext cx="41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III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001941" y="218755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294045" y="2990844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IV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038454" y="4013208"/>
                <a:ext cx="359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V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819376" y="2990844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</a:t>
                </a:r>
              </a:p>
            </p:txBody>
          </p:sp>
        </p:grpSp>
      </p:grpSp>
      <p:sp>
        <p:nvSpPr>
          <p:cNvPr id="65" name="Flowchart: Process 64"/>
          <p:cNvSpPr/>
          <p:nvPr/>
        </p:nvSpPr>
        <p:spPr>
          <a:xfrm>
            <a:off x="336492" y="2881305"/>
            <a:ext cx="3614788" cy="1606572"/>
          </a:xfrm>
          <a:prstGeom prst="flowChartProcess">
            <a:avLst/>
          </a:prstGeom>
          <a:solidFill>
            <a:srgbClr val="FFFFFF"/>
          </a:solidFill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4. Predict </a:t>
            </a:r>
            <a:r>
              <a:rPr lang="en-GB" sz="20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&gt; 1000</a:t>
            </a:r>
            <a:r>
              <a:rPr lang="en-GB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000" dirty="0" smtClean="0"/>
              <a:t>thermodynamically plausible primer sets on each (pseudo)chromosome</a:t>
            </a:r>
          </a:p>
        </p:txBody>
      </p:sp>
      <p:cxnSp>
        <p:nvCxnSpPr>
          <p:cNvPr id="66" name="Straight Arrow Connector 65"/>
          <p:cNvCxnSpPr>
            <a:endCxn id="65" idx="0"/>
          </p:cNvCxnSpPr>
          <p:nvPr/>
        </p:nvCxnSpPr>
        <p:spPr>
          <a:xfrm rot="5400000">
            <a:off x="1860910" y="2580073"/>
            <a:ext cx="584208" cy="18256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5" idx="2"/>
          </p:cNvCxnSpPr>
          <p:nvPr/>
        </p:nvCxnSpPr>
        <p:spPr>
          <a:xfrm rot="5400000">
            <a:off x="1952193" y="4661316"/>
            <a:ext cx="365132" cy="18255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24305" y="3429000"/>
            <a:ext cx="115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024305" y="4779981"/>
            <a:ext cx="128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696" y="6334780"/>
            <a:ext cx="559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2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2"/>
              </a:rPr>
              <a:t>:</a:t>
            </a:r>
            <a:r>
              <a:rPr lang="fr-FR" sz="1400" dirty="0">
                <a:solidFill>
                  <a:srgbClr val="4F6228"/>
                </a:solidFill>
                <a:hlinkClick r:id="rId2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400" dirty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4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Test cross-amplification </a:t>
            </a:r>
            <a:r>
              <a:rPr lang="en-GB" i="1" dirty="0" smtClean="0"/>
              <a:t>in </a:t>
            </a:r>
            <a:r>
              <a:rPr lang="en-GB" i="1" dirty="0" err="1" smtClean="0"/>
              <a:t>silico</a:t>
            </a:r>
            <a:endParaRPr lang="en-GB" dirty="0"/>
          </a:p>
        </p:txBody>
      </p:sp>
      <p:grpSp>
        <p:nvGrpSpPr>
          <p:cNvPr id="78" name="Group 77"/>
          <p:cNvGrpSpPr/>
          <p:nvPr/>
        </p:nvGrpSpPr>
        <p:grpSpPr>
          <a:xfrm>
            <a:off x="5156208" y="1895454"/>
            <a:ext cx="3419494" cy="3464999"/>
            <a:chOff x="2782863" y="1639863"/>
            <a:chExt cx="3419494" cy="3464999"/>
          </a:xfrm>
        </p:grpSpPr>
        <p:sp>
          <p:nvSpPr>
            <p:cNvPr id="3" name="Oval 2"/>
            <p:cNvSpPr/>
            <p:nvPr/>
          </p:nvSpPr>
          <p:spPr>
            <a:xfrm>
              <a:off x="3651443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/>
            <p:cNvSpPr/>
            <p:nvPr/>
          </p:nvSpPr>
          <p:spPr>
            <a:xfrm>
              <a:off x="4462461" y="1676376"/>
              <a:ext cx="717270" cy="7172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>
              <a:off x="3633056" y="2540342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/>
            <p:nvPr/>
          </p:nvSpPr>
          <p:spPr>
            <a:xfrm>
              <a:off x="3633056" y="3441084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4535487" y="3429000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3633056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4522428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5448312" y="4341825"/>
              <a:ext cx="754045" cy="7540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965428" y="2041506"/>
              <a:ext cx="569729" cy="1974454"/>
              <a:chOff x="2921572" y="2221274"/>
              <a:chExt cx="569729" cy="164863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rot="10800000">
                <a:off x="3301393" y="2221274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0800000">
                <a:off x="3301391" y="3044215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0800000">
                <a:off x="3111480" y="2664398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0800000">
                <a:off x="2921572" y="3360729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0800000">
                <a:off x="3111480" y="3867156"/>
                <a:ext cx="189908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889920" y="2632742"/>
                <a:ext cx="822941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2511477" y="3264399"/>
                <a:ext cx="1202760" cy="2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Arc 20"/>
            <p:cNvSpPr/>
            <p:nvPr/>
          </p:nvSpPr>
          <p:spPr>
            <a:xfrm>
              <a:off x="3914766" y="1639863"/>
              <a:ext cx="255591" cy="73026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/>
            <p:cNvSpPr/>
            <p:nvPr/>
          </p:nvSpPr>
          <p:spPr>
            <a:xfrm rot="17729006">
              <a:off x="3582811" y="1770935"/>
              <a:ext cx="255591" cy="73026"/>
            </a:xfrm>
            <a:prstGeom prst="arc">
              <a:avLst/>
            </a:prstGeom>
            <a:noFill/>
            <a:ln w="381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/>
            <p:cNvSpPr/>
            <p:nvPr/>
          </p:nvSpPr>
          <p:spPr>
            <a:xfrm rot="7194269">
              <a:off x="4217882" y="2167597"/>
              <a:ext cx="255591" cy="73026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c 24"/>
            <p:cNvSpPr/>
            <p:nvPr/>
          </p:nvSpPr>
          <p:spPr>
            <a:xfrm rot="10800000">
              <a:off x="3878253" y="2370123"/>
              <a:ext cx="255591" cy="73026"/>
            </a:xfrm>
            <a:prstGeom prst="arc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c 26"/>
            <p:cNvSpPr/>
            <p:nvPr/>
          </p:nvSpPr>
          <p:spPr>
            <a:xfrm rot="3149433">
              <a:off x="4988738" y="1813589"/>
              <a:ext cx="255591" cy="73026"/>
            </a:xfrm>
            <a:prstGeom prst="arc">
              <a:avLst/>
            </a:prstGeom>
            <a:noFill/>
            <a:ln w="381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c 28"/>
            <p:cNvSpPr/>
            <p:nvPr/>
          </p:nvSpPr>
          <p:spPr>
            <a:xfrm rot="17277657">
              <a:off x="4344219" y="1881489"/>
              <a:ext cx="255591" cy="73026"/>
            </a:xfrm>
            <a:prstGeom prst="arc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/>
            <p:cNvSpPr/>
            <p:nvPr/>
          </p:nvSpPr>
          <p:spPr>
            <a:xfrm rot="10343702">
              <a:off x="4754677" y="2375370"/>
              <a:ext cx="255591" cy="73026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c 30"/>
            <p:cNvSpPr/>
            <p:nvPr/>
          </p:nvSpPr>
          <p:spPr>
            <a:xfrm rot="13949433">
              <a:off x="4387225" y="2229275"/>
              <a:ext cx="255591" cy="73026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c 32"/>
            <p:cNvSpPr/>
            <p:nvPr/>
          </p:nvSpPr>
          <p:spPr>
            <a:xfrm rot="17732976">
              <a:off x="3548708" y="2682184"/>
              <a:ext cx="278724" cy="77683"/>
            </a:xfrm>
            <a:prstGeom prst="arc">
              <a:avLst/>
            </a:prstGeom>
            <a:noFill/>
            <a:ln w="381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rc 33"/>
            <p:cNvSpPr/>
            <p:nvPr/>
          </p:nvSpPr>
          <p:spPr>
            <a:xfrm rot="13861982">
              <a:off x="3521794" y="3067944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rc 34"/>
            <p:cNvSpPr/>
            <p:nvPr/>
          </p:nvSpPr>
          <p:spPr>
            <a:xfrm rot="10261200">
              <a:off x="3923250" y="3267865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Arc 35"/>
            <p:cNvSpPr/>
            <p:nvPr/>
          </p:nvSpPr>
          <p:spPr>
            <a:xfrm rot="3327245">
              <a:off x="4201182" y="2625105"/>
              <a:ext cx="271891" cy="79635"/>
            </a:xfrm>
            <a:prstGeom prst="arc">
              <a:avLst/>
            </a:prstGeom>
            <a:noFill/>
            <a:ln w="381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Arc 38"/>
            <p:cNvSpPr/>
            <p:nvPr/>
          </p:nvSpPr>
          <p:spPr>
            <a:xfrm rot="16409897">
              <a:off x="3474003" y="3725694"/>
              <a:ext cx="278724" cy="77683"/>
            </a:xfrm>
            <a:prstGeom prst="arc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rot="12538903">
              <a:off x="3594502" y="4094551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Arc 40"/>
            <p:cNvSpPr/>
            <p:nvPr/>
          </p:nvSpPr>
          <p:spPr>
            <a:xfrm rot="8938121">
              <a:off x="4041648" y="4129125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Arc 41"/>
            <p:cNvSpPr/>
            <p:nvPr/>
          </p:nvSpPr>
          <p:spPr>
            <a:xfrm rot="2004166">
              <a:off x="4057933" y="3429039"/>
              <a:ext cx="271891" cy="79635"/>
            </a:xfrm>
            <a:prstGeom prst="arc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Arc 45"/>
            <p:cNvSpPr/>
            <p:nvPr/>
          </p:nvSpPr>
          <p:spPr>
            <a:xfrm rot="12538903">
              <a:off x="4507327" y="4094551"/>
              <a:ext cx="271891" cy="79635"/>
            </a:xfrm>
            <a:prstGeom prst="arc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Arc 47"/>
            <p:cNvSpPr/>
            <p:nvPr/>
          </p:nvSpPr>
          <p:spPr>
            <a:xfrm rot="2004166">
              <a:off x="4970758" y="3429039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rot="5609897">
              <a:off x="5159783" y="3812839"/>
              <a:ext cx="278724" cy="77683"/>
            </a:xfrm>
            <a:prstGeom prst="arc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rot="20052759">
              <a:off x="4575784" y="3411149"/>
              <a:ext cx="271891" cy="79635"/>
            </a:xfrm>
            <a:prstGeom prst="arc">
              <a:avLst/>
            </a:prstGeom>
            <a:noFill/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Arc 53"/>
            <p:cNvSpPr/>
            <p:nvPr/>
          </p:nvSpPr>
          <p:spPr>
            <a:xfrm rot="17729006">
              <a:off x="3531840" y="4445929"/>
              <a:ext cx="274205" cy="78344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Arc 54"/>
            <p:cNvSpPr/>
            <p:nvPr/>
          </p:nvSpPr>
          <p:spPr>
            <a:xfrm rot="14128224">
              <a:off x="3524731" y="4898167"/>
              <a:ext cx="274205" cy="78344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Arc 59"/>
            <p:cNvSpPr/>
            <p:nvPr/>
          </p:nvSpPr>
          <p:spPr>
            <a:xfrm rot="12538903">
              <a:off x="4518953" y="4988714"/>
              <a:ext cx="271891" cy="79635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Arc 60"/>
            <p:cNvSpPr/>
            <p:nvPr/>
          </p:nvSpPr>
          <p:spPr>
            <a:xfrm rot="8938121">
              <a:off x="4966099" y="5023288"/>
              <a:ext cx="271891" cy="79635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Arc 66"/>
            <p:cNvSpPr/>
            <p:nvPr/>
          </p:nvSpPr>
          <p:spPr>
            <a:xfrm rot="12538903">
              <a:off x="5431778" y="5025227"/>
              <a:ext cx="271891" cy="79635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Arc 70"/>
            <p:cNvSpPr/>
            <p:nvPr/>
          </p:nvSpPr>
          <p:spPr>
            <a:xfrm rot="20052759">
              <a:off x="5500235" y="4341825"/>
              <a:ext cx="271891" cy="79635"/>
            </a:xfrm>
            <a:prstGeom prst="arc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782863" y="1639863"/>
              <a:ext cx="911007" cy="2835010"/>
              <a:chOff x="2819376" y="1639863"/>
              <a:chExt cx="911007" cy="2835010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147993" y="1639863"/>
                <a:ext cx="41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III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001941" y="218755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II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94045" y="2990844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IV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038454" y="4013208"/>
                <a:ext cx="359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V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819376" y="2990844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>
                    <a:latin typeface="Calibri"/>
                    <a:cs typeface="Calibri"/>
                  </a:rPr>
                  <a:t>I</a:t>
                </a:r>
              </a:p>
            </p:txBody>
          </p:sp>
        </p:grpSp>
      </p:grpSp>
      <p:sp>
        <p:nvSpPr>
          <p:cNvPr id="79" name="Flowchart: Process 78"/>
          <p:cNvSpPr/>
          <p:nvPr/>
        </p:nvSpPr>
        <p:spPr>
          <a:xfrm>
            <a:off x="701622" y="2333610"/>
            <a:ext cx="3176631" cy="1311426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5. Check cross-</a:t>
            </a:r>
            <a:r>
              <a:rPr lang="en-GB" sz="2000" dirty="0" err="1" smtClean="0"/>
              <a:t>ampliﬁcation</a:t>
            </a:r>
            <a:r>
              <a:rPr lang="en-GB" sz="2000" dirty="0" smtClean="0"/>
              <a:t>:</a:t>
            </a:r>
          </a:p>
          <a:p>
            <a:pPr algn="ctr"/>
            <a:r>
              <a:rPr lang="en-GB" sz="2000" dirty="0" smtClean="0">
                <a:solidFill>
                  <a:srgbClr val="008D8D"/>
                </a:solidFill>
              </a:rPr>
              <a:t>All primer sets tested against other organisms</a:t>
            </a:r>
            <a:r>
              <a:rPr lang="en-GB" sz="2000" dirty="0" smtClean="0"/>
              <a:t>, colour by amplified class(es).</a:t>
            </a:r>
            <a:endParaRPr lang="en-GB" sz="2000" dirty="0"/>
          </a:p>
        </p:txBody>
      </p:sp>
      <p:cxnSp>
        <p:nvCxnSpPr>
          <p:cNvPr id="80" name="Straight Arrow Connector 79"/>
          <p:cNvCxnSpPr>
            <a:stCxn id="79" idx="2"/>
            <a:endCxn id="83" idx="0"/>
          </p:cNvCxnSpPr>
          <p:nvPr/>
        </p:nvCxnSpPr>
        <p:spPr>
          <a:xfrm rot="16200000" flipH="1">
            <a:off x="2096724" y="3838250"/>
            <a:ext cx="404685" cy="18256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>
            <a:off x="2064347" y="2139301"/>
            <a:ext cx="414669" cy="1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Flowchart: Process 82"/>
          <p:cNvSpPr/>
          <p:nvPr/>
        </p:nvSpPr>
        <p:spPr>
          <a:xfrm>
            <a:off x="665109" y="4049721"/>
            <a:ext cx="3286170" cy="1533547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6. BLAST screen:</a:t>
            </a:r>
          </a:p>
          <a:p>
            <a:pPr algn="ctr"/>
            <a:r>
              <a:rPr lang="en-GB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All primers screened for off-target sequences </a:t>
            </a:r>
            <a:r>
              <a:rPr lang="en-GB" sz="2000" dirty="0" smtClean="0"/>
              <a:t>with BLAST</a:t>
            </a:r>
            <a:endParaRPr lang="en-GB" sz="2000" b="1" dirty="0" smtClean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24305" y="3429000"/>
            <a:ext cx="115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24305" y="4779981"/>
            <a:ext cx="128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696" y="6334780"/>
            <a:ext cx="559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2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2"/>
              </a:rPr>
              <a:t>:</a:t>
            </a:r>
            <a:r>
              <a:rPr lang="fr-FR" sz="1400" dirty="0">
                <a:solidFill>
                  <a:srgbClr val="4F6228"/>
                </a:solidFill>
                <a:hlinkClick r:id="rId2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400" dirty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056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Classify primers and validation</a:t>
            </a:r>
            <a:endParaRPr lang="en-GB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40097" y="2589201"/>
            <a:ext cx="1789137" cy="2592423"/>
            <a:chOff x="1103265" y="2224071"/>
            <a:chExt cx="2008214" cy="2567948"/>
          </a:xfrm>
        </p:grpSpPr>
        <p:sp>
          <p:nvSpPr>
            <p:cNvPr id="18" name="TextBox 17"/>
            <p:cNvSpPr txBox="1"/>
            <p:nvPr/>
          </p:nvSpPr>
          <p:spPr>
            <a:xfrm>
              <a:off x="1103265" y="3301204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III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9778" y="281740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II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03265" y="3785001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IV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39778" y="4268799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V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76291" y="2333610"/>
              <a:ext cx="261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14447" y="2516175"/>
              <a:ext cx="328617" cy="1460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9116" y="2516175"/>
              <a:ext cx="328617" cy="1460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14447" y="3018229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89116" y="3018229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14447" y="3520283"/>
              <a:ext cx="328617" cy="1460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89116" y="3520283"/>
              <a:ext cx="328617" cy="1460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14447" y="4022337"/>
              <a:ext cx="328617" cy="1460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89116" y="4022337"/>
              <a:ext cx="328617" cy="1460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14447" y="4524390"/>
              <a:ext cx="328617" cy="1460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9116" y="4524390"/>
              <a:ext cx="328617" cy="1460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63785" y="4268799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63785" y="3757617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3785" y="2224071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63785" y="2735253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63785" y="3246435"/>
              <a:ext cx="54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Calibri"/>
                  <a:cs typeface="Calibri"/>
                </a:rPr>
                <a:t>...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96007" y="2552688"/>
            <a:ext cx="2665449" cy="2154267"/>
            <a:chOff x="4425948" y="2443149"/>
            <a:chExt cx="2665449" cy="2300319"/>
          </a:xfrm>
        </p:grpSpPr>
        <p:sp>
          <p:nvSpPr>
            <p:cNvPr id="29" name="Flowchart: Process 28"/>
            <p:cNvSpPr/>
            <p:nvPr/>
          </p:nvSpPr>
          <p:spPr>
            <a:xfrm>
              <a:off x="4425948" y="2844792"/>
              <a:ext cx="2665449" cy="1898676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35487" y="3794130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046669" y="3794130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35487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64926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594365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23804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98974" y="2443149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III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73643" y="2443149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IV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21338" y="2443149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V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59494" y="2443149"/>
              <a:ext cx="6288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+</a:t>
              </a:r>
              <a:r>
                <a:rPr lang="en-GB" sz="2400" dirty="0" err="1" smtClean="0">
                  <a:latin typeface="Calibri"/>
                  <a:cs typeface="Calibri"/>
                </a:rPr>
                <a:t>ve</a:t>
              </a:r>
              <a:endParaRPr lang="en-GB" sz="2400" dirty="0" smtClean="0">
                <a:latin typeface="Calibri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53241" y="2990844"/>
              <a:ext cx="328617" cy="1460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07189" y="2443149"/>
              <a:ext cx="569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Calibri"/>
                  <a:cs typeface="Calibri"/>
                </a:rPr>
                <a:t>-</a:t>
              </a:r>
              <a:r>
                <a:rPr lang="en-GB" sz="2400" dirty="0" err="1" smtClean="0">
                  <a:latin typeface="Calibri"/>
                  <a:cs typeface="Calibri"/>
                </a:rPr>
                <a:t>ve</a:t>
              </a:r>
              <a:endParaRPr lang="en-GB" sz="2400" dirty="0" smtClean="0">
                <a:latin typeface="Calibri"/>
                <a:cs typeface="Calibri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42059" y="3794130"/>
              <a:ext cx="328617" cy="1460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5302260" y="3940182"/>
            <a:ext cx="511182" cy="1825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lowchart: Process 45"/>
          <p:cNvSpPr/>
          <p:nvPr/>
        </p:nvSpPr>
        <p:spPr>
          <a:xfrm>
            <a:off x="299978" y="2240868"/>
            <a:ext cx="2774988" cy="1991418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7. Classify primers:</a:t>
            </a:r>
          </a:p>
          <a:p>
            <a:pPr algn="ctr"/>
            <a:r>
              <a:rPr lang="en-GB" sz="2000" dirty="0" smtClean="0"/>
              <a:t>according to the </a:t>
            </a:r>
            <a:r>
              <a:rPr lang="en-GB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ability to amplify speciﬁc classes of input sequence</a:t>
            </a:r>
            <a:r>
              <a:rPr lang="en-GB" sz="2000" dirty="0" smtClean="0"/>
              <a:t>.</a:t>
            </a:r>
          </a:p>
        </p:txBody>
      </p:sp>
      <p:cxnSp>
        <p:nvCxnSpPr>
          <p:cNvPr id="47" name="Straight Arrow Connector 46"/>
          <p:cNvCxnSpPr>
            <a:endCxn id="46" idx="0"/>
          </p:cNvCxnSpPr>
          <p:nvPr/>
        </p:nvCxnSpPr>
        <p:spPr>
          <a:xfrm flipH="1">
            <a:off x="1687472" y="1931969"/>
            <a:ext cx="6" cy="308899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Flowchart: Process 51"/>
          <p:cNvSpPr/>
          <p:nvPr/>
        </p:nvSpPr>
        <p:spPr>
          <a:xfrm>
            <a:off x="226953" y="4743468"/>
            <a:ext cx="2994066" cy="1314468"/>
          </a:xfrm>
          <a:prstGeom prst="flowChartProcess">
            <a:avLst/>
          </a:prstGeom>
          <a:noFill/>
          <a:ln>
            <a:solidFill>
              <a:srgbClr val="939393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8. Validate primers:</a:t>
            </a:r>
          </a:p>
          <a:p>
            <a:pPr algn="ctr"/>
            <a:r>
              <a:rPr lang="en-GB" sz="2000" dirty="0" smtClean="0">
                <a:solidFill>
                  <a:srgbClr val="FF0000"/>
                </a:solidFill>
              </a:rPr>
              <a:t>Primer set validated on positive and negative targets </a:t>
            </a:r>
            <a:r>
              <a:rPr lang="en-GB" sz="2000" i="1" dirty="0" smtClean="0">
                <a:solidFill>
                  <a:srgbClr val="FF0000"/>
                </a:solidFill>
              </a:rPr>
              <a:t>in vitro</a:t>
            </a:r>
            <a:r>
              <a:rPr lang="en-GB" sz="2000" dirty="0" smtClean="0"/>
              <a:t>.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rot="5400000">
            <a:off x="1474312" y="4482780"/>
            <a:ext cx="510362" cy="11014"/>
          </a:xfrm>
          <a:prstGeom prst="straightConnector1">
            <a:avLst/>
          </a:prstGeom>
          <a:ln>
            <a:solidFill>
              <a:srgbClr val="93939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696" y="6334780"/>
            <a:ext cx="559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2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2"/>
              </a:rPr>
              <a:t>:</a:t>
            </a:r>
            <a:r>
              <a:rPr lang="fr-FR" sz="1400" dirty="0">
                <a:solidFill>
                  <a:srgbClr val="4F6228"/>
                </a:solidFill>
                <a:hlinkClick r:id="rId2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400" dirty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3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3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21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Primer design: validated </a:t>
            </a:r>
            <a:r>
              <a:rPr lang="en-GB" sz="2800" i="1" dirty="0" smtClean="0"/>
              <a:t>in vitro </a:t>
            </a:r>
            <a:r>
              <a:rPr lang="en-GB" sz="2800" dirty="0" smtClean="0"/>
              <a:t>(</a:t>
            </a:r>
            <a:r>
              <a:rPr lang="en-GB" sz="2800" i="1" dirty="0" smtClean="0"/>
              <a:t>E.coli</a:t>
            </a:r>
            <a:r>
              <a:rPr lang="en-GB" sz="2800" dirty="0" smtClean="0"/>
              <a:t>)</a:t>
            </a:r>
            <a:endParaRPr lang="en-GB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2119" y="982727"/>
            <a:ext cx="7562306" cy="4232161"/>
            <a:chOff x="532335" y="1508267"/>
            <a:chExt cx="7562306" cy="4232161"/>
          </a:xfrm>
        </p:grpSpPr>
        <p:pic>
          <p:nvPicPr>
            <p:cNvPr id="4" name="Picture 3" descr="Gels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2415799" y="61586"/>
              <a:ext cx="3795378" cy="756230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415346" y="1508267"/>
              <a:ext cx="13626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positive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32999" y="1508267"/>
              <a:ext cx="1466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negative</a:t>
              </a:r>
            </a:p>
          </p:txBody>
        </p:sp>
      </p:grpSp>
      <p:pic>
        <p:nvPicPr>
          <p:cNvPr id="7" name="Picture 6" descr="paper_pl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43" y="5214888"/>
            <a:ext cx="5263931" cy="1303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6" y="6544996"/>
            <a:ext cx="5178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 smtClean="0">
                <a:solidFill>
                  <a:srgbClr val="4F6228"/>
                </a:solidFill>
              </a:rPr>
              <a:t>et al.</a:t>
            </a:r>
            <a:r>
              <a:rPr lang="en-US" sz="1400" dirty="0" smtClean="0">
                <a:solidFill>
                  <a:srgbClr val="4F6228"/>
                </a:solidFill>
              </a:rPr>
              <a:t> (2012) </a:t>
            </a:r>
            <a:r>
              <a:rPr lang="en-US" sz="1400" i="1" dirty="0" err="1" smtClean="0">
                <a:solidFill>
                  <a:srgbClr val="4F6228"/>
                </a:solidFill>
              </a:rPr>
              <a:t>PLoS</a:t>
            </a:r>
            <a:r>
              <a:rPr lang="en-US" sz="1400" i="1" dirty="0" smtClean="0">
                <a:solidFill>
                  <a:srgbClr val="4F6228"/>
                </a:solidFill>
              </a:rPr>
              <a:t> One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 smtClean="0">
                <a:solidFill>
                  <a:srgbClr val="4F6228"/>
                </a:solidFill>
                <a:hlinkClick r:id="rId4"/>
              </a:rPr>
              <a:t>doi:</a:t>
            </a:r>
            <a:r>
              <a:rPr lang="fr-FR" sz="1400" dirty="0" smtClean="0">
                <a:solidFill>
                  <a:srgbClr val="4F6228"/>
                </a:solidFill>
                <a:hlinkClick r:id="rId4"/>
              </a:rPr>
              <a:t>10.1371/journal.pone.0034498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030" y="5271630"/>
            <a:ext cx="281238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D8D"/>
                </a:solidFill>
                <a:latin typeface="Calibri"/>
                <a:cs typeface="Calibri"/>
              </a:rPr>
              <a:t>Sub-serotype specificity:</a:t>
            </a:r>
          </a:p>
          <a:p>
            <a:r>
              <a:rPr lang="en-US" sz="1600" i="1" dirty="0" err="1" smtClean="0">
                <a:solidFill>
                  <a:srgbClr val="008D8D"/>
                </a:solidFill>
                <a:latin typeface="Calibri"/>
                <a:cs typeface="Calibri"/>
              </a:rPr>
              <a:t>impB</a:t>
            </a:r>
            <a:r>
              <a:rPr lang="en-US" sz="1600" dirty="0" smtClean="0">
                <a:solidFill>
                  <a:srgbClr val="008D8D"/>
                </a:solidFill>
                <a:latin typeface="Calibri"/>
                <a:cs typeface="Calibri"/>
              </a:rPr>
              <a:t> (</a:t>
            </a:r>
            <a:r>
              <a:rPr lang="el-GR" sz="1600" dirty="0" smtClean="0">
                <a:solidFill>
                  <a:srgbClr val="008D8D"/>
                </a:solidFill>
                <a:cs typeface="Calibri"/>
              </a:rPr>
              <a:t>β</a:t>
            </a:r>
            <a:r>
              <a:rPr lang="en-GB" sz="1600" dirty="0" smtClean="0">
                <a:solidFill>
                  <a:srgbClr val="008D8D"/>
                </a:solidFill>
                <a:cs typeface="Calibri"/>
              </a:rPr>
              <a:t>-lactamase plasmid), </a:t>
            </a:r>
          </a:p>
          <a:p>
            <a:r>
              <a:rPr lang="en-GB" sz="1600" dirty="0" err="1">
                <a:solidFill>
                  <a:srgbClr val="008D8D"/>
                </a:solidFill>
                <a:latin typeface="Calibri"/>
                <a:cs typeface="Calibri"/>
              </a:rPr>
              <a:t>p</a:t>
            </a:r>
            <a:r>
              <a:rPr lang="en-GB" sz="1600" dirty="0" err="1" smtClean="0">
                <a:solidFill>
                  <a:srgbClr val="008D8D"/>
                </a:solidFill>
                <a:latin typeface="Calibri"/>
                <a:cs typeface="Calibri"/>
              </a:rPr>
              <a:t>rophage</a:t>
            </a:r>
            <a:r>
              <a:rPr lang="en-GB" sz="1600" dirty="0" smtClean="0">
                <a:solidFill>
                  <a:srgbClr val="008D8D"/>
                </a:solidFill>
                <a:latin typeface="Calibri"/>
                <a:cs typeface="Calibri"/>
              </a:rPr>
              <a:t> gp20 transfer protein</a:t>
            </a:r>
            <a:endParaRPr lang="en-US" sz="1600" dirty="0" smtClean="0">
              <a:solidFill>
                <a:srgbClr val="008D8D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407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1503" y="401864"/>
            <a:ext cx="7351334" cy="655200"/>
          </a:xfrm>
        </p:spPr>
        <p:txBody>
          <a:bodyPr>
            <a:normAutofit/>
          </a:bodyPr>
          <a:lstStyle/>
          <a:p>
            <a:r>
              <a:rPr lang="en-GB" sz="2800" dirty="0"/>
              <a:t>Primer design: validated </a:t>
            </a:r>
            <a:r>
              <a:rPr lang="en-GB" sz="2800" i="1" dirty="0"/>
              <a:t>in vitro </a:t>
            </a:r>
            <a:r>
              <a:rPr lang="en-GB" sz="2800" dirty="0" smtClean="0"/>
              <a:t>(</a:t>
            </a:r>
            <a:r>
              <a:rPr lang="en-GB" sz="2800" i="1" dirty="0" smtClean="0"/>
              <a:t>Dickeya</a:t>
            </a:r>
            <a:r>
              <a:rPr lang="en-GB" sz="2800" dirty="0" smtClean="0"/>
              <a:t>)</a:t>
            </a:r>
            <a:endParaRPr lang="en-US" sz="2800" dirty="0"/>
          </a:p>
        </p:txBody>
      </p:sp>
      <p:pic>
        <p:nvPicPr>
          <p:cNvPr id="5" name="Picture 4" descr="dickeya_primer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9" y="1182412"/>
            <a:ext cx="7368921" cy="3899836"/>
          </a:xfrm>
          <a:prstGeom prst="rect">
            <a:avLst/>
          </a:prstGeom>
        </p:spPr>
      </p:pic>
      <p:pic>
        <p:nvPicPr>
          <p:cNvPr id="6" name="Picture 5" descr="paper_dickeya_prim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06" y="5164646"/>
            <a:ext cx="4615793" cy="1351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6" y="6550223"/>
            <a:ext cx="559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Pritchard </a:t>
            </a:r>
            <a:r>
              <a:rPr lang="en-US" sz="1400" i="1" dirty="0">
                <a:solidFill>
                  <a:srgbClr val="4F6228"/>
                </a:solidFill>
              </a:rPr>
              <a:t>et al.</a:t>
            </a:r>
            <a:r>
              <a:rPr lang="en-US" sz="1400" dirty="0">
                <a:solidFill>
                  <a:srgbClr val="4F6228"/>
                </a:solidFill>
              </a:rPr>
              <a:t> (</a:t>
            </a:r>
            <a:r>
              <a:rPr lang="en-US" sz="1400" dirty="0" smtClean="0">
                <a:solidFill>
                  <a:srgbClr val="4F6228"/>
                </a:solidFill>
              </a:rPr>
              <a:t>2013) </a:t>
            </a:r>
            <a:r>
              <a:rPr lang="en-US" sz="1400" i="1" dirty="0" smtClean="0">
                <a:solidFill>
                  <a:srgbClr val="4F6228"/>
                </a:solidFill>
              </a:rPr>
              <a:t>Plant Path</a:t>
            </a:r>
            <a:r>
              <a:rPr lang="en-US" sz="1400" dirty="0" smtClean="0">
                <a:solidFill>
                  <a:srgbClr val="4F6228"/>
                </a:solidFill>
              </a:rPr>
              <a:t>. </a:t>
            </a:r>
            <a:r>
              <a:rPr lang="en-US" sz="1400" dirty="0">
                <a:solidFill>
                  <a:srgbClr val="4F6228"/>
                </a:solidFill>
                <a:hlinkClick r:id="rId4"/>
              </a:rPr>
              <a:t>doi</a:t>
            </a:r>
            <a:r>
              <a:rPr lang="en-US" sz="1400" dirty="0" smtClean="0">
                <a:solidFill>
                  <a:srgbClr val="4F6228"/>
                </a:solidFill>
                <a:hlinkClick r:id="rId4"/>
              </a:rPr>
              <a:t>:</a:t>
            </a:r>
            <a:r>
              <a:rPr lang="pl-PL" sz="1400" dirty="0">
                <a:solidFill>
                  <a:srgbClr val="4F6228"/>
                </a:solidFill>
                <a:hlinkClick r:id="rId4"/>
              </a:rPr>
              <a:t>10.1111/j.1365-3059.2012.02678.x</a:t>
            </a:r>
            <a:r>
              <a:rPr lang="en-US" sz="1400" dirty="0" smtClean="0">
                <a:solidFill>
                  <a:srgbClr val="4F6228"/>
                </a:solidFill>
              </a:rPr>
              <a:t>.</a:t>
            </a:r>
            <a:endParaRPr lang="en-US" sz="1400" dirty="0">
              <a:solidFill>
                <a:srgbClr val="4F622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551" y="5091007"/>
            <a:ext cx="332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Primers tested against 70 isolates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713653" y="1874345"/>
            <a:ext cx="1033517" cy="192689"/>
          </a:xfrm>
          <a:prstGeom prst="rect">
            <a:avLst/>
          </a:prstGeom>
          <a:noFill/>
          <a:ln w="28575" cmpd="sng">
            <a:solidFill>
              <a:srgbClr val="569A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5929" y="2049516"/>
            <a:ext cx="1033517" cy="192689"/>
          </a:xfrm>
          <a:prstGeom prst="rect">
            <a:avLst/>
          </a:prstGeom>
          <a:noFill/>
          <a:ln w="28575" cmpd="sng">
            <a:solidFill>
              <a:srgbClr val="569A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55929" y="2508467"/>
            <a:ext cx="1033517" cy="192689"/>
          </a:xfrm>
          <a:prstGeom prst="rect">
            <a:avLst/>
          </a:prstGeom>
          <a:noFill/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primer design 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56166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smtClean="0"/>
              <a:t>Available at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96" y="6550223"/>
            <a:ext cx="454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https://</a:t>
            </a:r>
            <a:r>
              <a:rPr lang="en-US" sz="14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github.com</a:t>
            </a:r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/</a:t>
            </a:r>
            <a:r>
              <a:rPr lang="en-US" sz="14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widdowquinn</a:t>
            </a:r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/</a:t>
            </a:r>
            <a:r>
              <a:rPr lang="en-US" sz="14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find_differential_primers</a:t>
            </a:r>
            <a:endParaRPr lang="en-US" sz="1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 descr="fdp_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64" y="1786761"/>
            <a:ext cx="6815253" cy="45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2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</a:t>
            </a:r>
            <a:r>
              <a:rPr lang="en-US" dirty="0" err="1" smtClean="0"/>
              <a:t>genecalling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6650" y="1163782"/>
            <a:ext cx="8144300" cy="174789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</a:rPr>
              <a:t>No free lunch for gene-calling</a:t>
            </a:r>
          </a:p>
          <a:p>
            <a:r>
              <a:rPr lang="en-US" sz="2400" dirty="0" smtClean="0"/>
              <a:t>Tested automated methods against “</a:t>
            </a:r>
            <a:r>
              <a:rPr lang="en-US" sz="2400" dirty="0" smtClean="0">
                <a:solidFill>
                  <a:schemeClr val="accent5"/>
                </a:solidFill>
              </a:rPr>
              <a:t>gold standard</a:t>
            </a:r>
            <a:r>
              <a:rPr lang="en-US" sz="2400" dirty="0" smtClean="0"/>
              <a:t>” annotations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Systematic errors: </a:t>
            </a:r>
            <a:r>
              <a:rPr lang="en-US" sz="2400" i="1" dirty="0" err="1" smtClean="0">
                <a:solidFill>
                  <a:srgbClr val="008D8D"/>
                </a:solidFill>
              </a:rPr>
              <a:t>rpmDHJ</a:t>
            </a:r>
            <a:r>
              <a:rPr lang="en-US" sz="2400" dirty="0" smtClean="0"/>
              <a:t>, </a:t>
            </a:r>
            <a:r>
              <a:rPr lang="en-US" sz="2400" i="1" dirty="0" err="1" smtClean="0">
                <a:solidFill>
                  <a:srgbClr val="008D8D"/>
                </a:solidFill>
              </a:rPr>
              <a:t>prfB</a:t>
            </a:r>
            <a:r>
              <a:rPr lang="en-US" sz="2400" dirty="0" smtClean="0"/>
              <a:t>, </a:t>
            </a:r>
            <a:r>
              <a:rPr lang="en-US" sz="2400" i="1" dirty="0" err="1" smtClean="0">
                <a:solidFill>
                  <a:srgbClr val="008D8D"/>
                </a:solidFill>
              </a:rPr>
              <a:t>outE</a:t>
            </a:r>
            <a:r>
              <a:rPr lang="en-US" sz="2400" dirty="0" smtClean="0"/>
              <a:t>, </a:t>
            </a:r>
            <a:r>
              <a:rPr lang="en-US" sz="2400" i="1" dirty="0" err="1" smtClean="0">
                <a:solidFill>
                  <a:srgbClr val="008D8D"/>
                </a:solidFill>
              </a:rPr>
              <a:t>secD</a:t>
            </a:r>
            <a:r>
              <a:rPr lang="en-US" sz="2400" dirty="0" smtClean="0"/>
              <a:t>, </a:t>
            </a:r>
            <a:r>
              <a:rPr lang="en-US" sz="2400" i="1" dirty="0" err="1" smtClean="0">
                <a:solidFill>
                  <a:srgbClr val="008D8D"/>
                </a:solidFill>
              </a:rPr>
              <a:t>hrpD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008D8D"/>
                </a:solidFill>
              </a:rPr>
              <a:t>virB7</a:t>
            </a:r>
            <a:r>
              <a:rPr lang="en-US" sz="2400" dirty="0" smtClean="0"/>
              <a:t>, etc.</a:t>
            </a:r>
          </a:p>
        </p:txBody>
      </p:sp>
      <p:pic>
        <p:nvPicPr>
          <p:cNvPr id="11" name="Picture 10" descr="ann_pecto_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7" y="3243096"/>
            <a:ext cx="3757703" cy="3474770"/>
          </a:xfrm>
          <a:prstGeom prst="rect">
            <a:avLst/>
          </a:prstGeom>
        </p:spPr>
      </p:pic>
      <p:pic>
        <p:nvPicPr>
          <p:cNvPr id="12" name="Picture 11" descr="ann_dickeya_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247" y="3243095"/>
            <a:ext cx="3757703" cy="34394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9897" y="2874802"/>
            <a:ext cx="3232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D8D"/>
                </a:solidFill>
                <a:latin typeface="Calibri"/>
                <a:cs typeface="Calibri"/>
              </a:rPr>
              <a:t>Manual annotation, </a:t>
            </a:r>
            <a:r>
              <a:rPr lang="en-US" sz="1600" i="1" dirty="0" err="1" smtClean="0">
                <a:solidFill>
                  <a:srgbClr val="008D8D"/>
                </a:solidFill>
                <a:latin typeface="Calibri"/>
                <a:cs typeface="Calibri"/>
              </a:rPr>
              <a:t>Pectobacterium</a:t>
            </a:r>
            <a:endParaRPr lang="en-US" sz="1600" i="1" dirty="0" smtClean="0">
              <a:solidFill>
                <a:srgbClr val="008D8D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6913" y="2890068"/>
            <a:ext cx="2903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D8D"/>
                </a:solidFill>
                <a:latin typeface="Calibri"/>
                <a:cs typeface="Calibri"/>
              </a:rPr>
              <a:t>Community annotation, </a:t>
            </a:r>
            <a:r>
              <a:rPr lang="en-US" sz="1600" i="1" dirty="0" err="1" smtClean="0">
                <a:solidFill>
                  <a:srgbClr val="008D8D"/>
                </a:solidFill>
                <a:latin typeface="Calibri"/>
                <a:cs typeface="Calibri"/>
              </a:rPr>
              <a:t>Dickeya</a:t>
            </a:r>
            <a:endParaRPr lang="en-US" sz="1600" i="1" dirty="0" smtClean="0">
              <a:solidFill>
                <a:srgbClr val="008D8D"/>
              </a:solidFill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9655" y="4795200"/>
            <a:ext cx="1123156" cy="75168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9655" y="5966186"/>
            <a:ext cx="1123156" cy="75168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43172" y="4774800"/>
            <a:ext cx="1123156" cy="75168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943172" y="5940266"/>
            <a:ext cx="1123156" cy="75168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4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Pectobacterium</a:t>
            </a:r>
            <a:r>
              <a:rPr lang="en-US" i="1" dirty="0" smtClean="0"/>
              <a:t> </a:t>
            </a:r>
            <a:r>
              <a:rPr lang="en-US" i="1" dirty="0" err="1" smtClean="0"/>
              <a:t>atrosepticum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3955" y="1660237"/>
            <a:ext cx="8133783" cy="447507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 plant pathogenic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enterobacterium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to be sequenced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£250,000 collaboration between SCRI, University of Cambridge, and WT Sanger Institute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WGS to 10.2X coverage, 106,500 reads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Repeats and gaps bridged and sequenced directly</a:t>
            </a:r>
          </a:p>
          <a:p>
            <a:pPr>
              <a:spcAft>
                <a:spcPts val="600"/>
              </a:spcAft>
            </a:pPr>
            <a:r>
              <a:rPr lang="en-US" u="sng" dirty="0" smtClean="0">
                <a:solidFill>
                  <a:schemeClr val="accent4">
                    <a:lumMod val="75000"/>
                  </a:schemeClr>
                </a:solidFill>
              </a:rPr>
              <a:t>A single complete high quality 5Mbp circular chromosome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Published 2004, </a:t>
            </a:r>
            <a:r>
              <a:rPr lang="en-US" i="1" dirty="0" smtClean="0"/>
              <a:t>PNAS</a:t>
            </a:r>
            <a:r>
              <a:rPr lang="en-US" dirty="0" smtClean="0"/>
              <a:t> (32 authors)</a:t>
            </a:r>
            <a:br>
              <a:rPr lang="en-US" dirty="0" smtClean="0"/>
            </a:br>
            <a:r>
              <a:rPr lang="fr-FR" sz="1600" dirty="0"/>
              <a:t>Bell </a:t>
            </a:r>
            <a:r>
              <a:rPr lang="fr-FR" sz="1600" i="1" dirty="0"/>
              <a:t>et al.</a:t>
            </a:r>
            <a:r>
              <a:rPr lang="fr-FR" sz="1600" dirty="0"/>
              <a:t> (2004) </a:t>
            </a:r>
            <a:r>
              <a:rPr lang="fr-FR" sz="1600" i="1" dirty="0"/>
              <a:t>Proc </a:t>
            </a:r>
            <a:r>
              <a:rPr lang="fr-FR" sz="1600" i="1" dirty="0" err="1"/>
              <a:t>Natl</a:t>
            </a:r>
            <a:r>
              <a:rPr lang="fr-FR" sz="1600" i="1" dirty="0"/>
              <a:t> </a:t>
            </a:r>
            <a:r>
              <a:rPr lang="fr-FR" sz="1600" i="1" dirty="0" err="1"/>
              <a:t>Acad</a:t>
            </a:r>
            <a:r>
              <a:rPr lang="fr-FR" sz="1600" i="1" dirty="0"/>
              <a:t> </a:t>
            </a:r>
            <a:r>
              <a:rPr lang="fr-FR" sz="1600" i="1" dirty="0" err="1"/>
              <a:t>Sci</a:t>
            </a:r>
            <a:r>
              <a:rPr lang="fr-FR" sz="1600" i="1" dirty="0"/>
              <a:t> USA</a:t>
            </a:r>
            <a:r>
              <a:rPr lang="fr-FR" sz="1600" dirty="0"/>
              <a:t> </a:t>
            </a:r>
            <a:r>
              <a:rPr lang="fr-FR" sz="1600" dirty="0">
                <a:hlinkClick r:id="rId2"/>
              </a:rPr>
              <a:t>doi:10.1073/pnas.0402424101</a:t>
            </a:r>
            <a:r>
              <a:rPr lang="fr-FR" sz="1600" dirty="0" smtClean="0"/>
              <a:t>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71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458837"/>
            <a:ext cx="6779132" cy="584776"/>
          </a:xfrm>
        </p:spPr>
        <p:txBody>
          <a:bodyPr/>
          <a:lstStyle/>
          <a:p>
            <a:r>
              <a:rPr lang="en-US" sz="3200" i="1" dirty="0" err="1" smtClean="0"/>
              <a:t>Dickeya</a:t>
            </a:r>
            <a:r>
              <a:rPr lang="en-US" sz="3200" dirty="0" smtClean="0"/>
              <a:t> CDS Annotation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3367" y="1723619"/>
            <a:ext cx="7070651" cy="492615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err="1" smtClean="0">
                <a:solidFill>
                  <a:srgbClr val="77933C"/>
                </a:solidFill>
              </a:rPr>
              <a:t>Genecalling</a:t>
            </a:r>
            <a:r>
              <a:rPr lang="en-US" sz="2400" dirty="0" smtClean="0">
                <a:solidFill>
                  <a:srgbClr val="77933C"/>
                </a:solidFill>
              </a:rPr>
              <a:t>: 4000-4700 genes per sequence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/>
              <a:t>Functional annotation: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/>
              <a:t>Motif-based (e.g. </a:t>
            </a:r>
            <a:r>
              <a:rPr lang="en-US" sz="1800" dirty="0" err="1" smtClean="0"/>
              <a:t>InterProScan</a:t>
            </a:r>
            <a:r>
              <a:rPr lang="en-US" sz="1800" dirty="0" smtClean="0"/>
              <a:t>)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/>
              <a:t>Subsystems (e.g. RAST)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Functions assigned to </a:t>
            </a:r>
            <a:b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many, but not all, gene</a:t>
            </a:r>
            <a:b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calls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‘Core’/common functions</a:t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more likely to be annotated well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(unique capability likely to be poorly represented?)</a:t>
            </a:r>
          </a:p>
        </p:txBody>
      </p:sp>
      <p:pic>
        <p:nvPicPr>
          <p:cNvPr id="4" name="Picture 3" descr="subsyste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1" y="2843325"/>
            <a:ext cx="4927599" cy="22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Dickeya</a:t>
            </a:r>
            <a:r>
              <a:rPr lang="en-US" dirty="0" smtClean="0"/>
              <a:t> RBH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092" y="1163782"/>
            <a:ext cx="8352845" cy="122085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Comparison of predicted gene complements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Identifies sequence-similar ‘equivalence’, </a:t>
            </a:r>
            <a:r>
              <a:rPr lang="en-US" sz="2400" b="1" i="1" dirty="0" smtClean="0">
                <a:solidFill>
                  <a:schemeClr val="accent2">
                    <a:lumMod val="75000"/>
                  </a:schemeClr>
                </a:solidFill>
              </a:rPr>
              <a:t>not </a:t>
            </a:r>
            <a:r>
              <a:rPr lang="en-US" sz="2400" b="1" i="1" dirty="0" err="1" smtClean="0">
                <a:solidFill>
                  <a:schemeClr val="accent2">
                    <a:lumMod val="75000"/>
                  </a:schemeClr>
                </a:solidFill>
              </a:rPr>
              <a:t>orthology</a:t>
            </a: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796" y="6527288"/>
            <a:ext cx="9145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http://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armchairbiology.blogspot.co.uk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/2012/07/on-reciprocal-best-blast-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2"/>
              </a:rPr>
              <a:t>hits.html</a:t>
            </a: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 descr="rbbh_ipo22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7" y="2196240"/>
            <a:ext cx="8112640" cy="43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III Secretion System</a:t>
            </a:r>
            <a:endParaRPr lang="en-US" dirty="0"/>
          </a:p>
        </p:txBody>
      </p:sp>
      <p:pic>
        <p:nvPicPr>
          <p:cNvPr id="5" name="Picture 4" descr="t3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7" y="1632960"/>
            <a:ext cx="5521296" cy="4921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7985" y="1528045"/>
            <a:ext cx="274947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dianthicola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3534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7985" y="2371798"/>
            <a:ext cx="247495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dadantii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3537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7985" y="3145624"/>
            <a:ext cx="188953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>
                <a:solidFill>
                  <a:srgbClr val="008D8D"/>
                </a:solidFill>
                <a:latin typeface="Calibri"/>
                <a:cs typeface="Calibri"/>
              </a:rPr>
              <a:t>s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olani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IPO 2222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7985" y="3937570"/>
            <a:ext cx="294789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chrysanthemi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3533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7985" y="4713199"/>
            <a:ext cx="209399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zeae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3532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7985" y="5509223"/>
            <a:ext cx="27491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“</a:t>
            </a:r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aquatica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”</a:t>
            </a:r>
            <a:r>
              <a:rPr lang="en-US" dirty="0">
                <a:solidFill>
                  <a:srgbClr val="008D8D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CSL RW240/1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7985" y="6293180"/>
            <a:ext cx="274150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D8D"/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rgbClr val="008D8D"/>
                </a:solidFill>
                <a:latin typeface="Calibri"/>
                <a:cs typeface="Calibri"/>
              </a:rPr>
              <a:t>paradisiaca</a:t>
            </a:r>
            <a:r>
              <a:rPr lang="en-US" dirty="0" smtClean="0">
                <a:solidFill>
                  <a:srgbClr val="008D8D"/>
                </a:solidFill>
                <a:latin typeface="Calibri"/>
                <a:cs typeface="Calibri"/>
              </a:rPr>
              <a:t> NCPPB 2511</a:t>
            </a:r>
          </a:p>
        </p:txBody>
      </p:sp>
    </p:spTree>
    <p:extLst>
      <p:ext uri="{BB962C8B-B14F-4D97-AF65-F5344CB8AC3E}">
        <p14:creationId xmlns:p14="http://schemas.microsoft.com/office/powerpoint/2010/main" val="287524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VI Secretion System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4785" y="1502125"/>
            <a:ext cx="274947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dianthicola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3534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4785" y="2345878"/>
            <a:ext cx="247495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dadantii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3537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4785" y="3188824"/>
            <a:ext cx="188953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s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olani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IPO 2222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4785" y="3954850"/>
            <a:ext cx="294789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chrysanthemi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3533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4785" y="4773679"/>
            <a:ext cx="209399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zeae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3532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4785" y="5569703"/>
            <a:ext cx="27491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“</a:t>
            </a:r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aquatica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”</a:t>
            </a:r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CSL RW240/1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54785" y="6345020"/>
            <a:ext cx="274150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D. </a:t>
            </a:r>
            <a:r>
              <a:rPr lang="en-US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paradisiaca</a:t>
            </a: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NCPPB 2511</a:t>
            </a:r>
          </a:p>
        </p:txBody>
      </p:sp>
      <p:pic>
        <p:nvPicPr>
          <p:cNvPr id="3" name="Picture 2" descr="t6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" y="1596832"/>
            <a:ext cx="4892455" cy="50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8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Pangenome</a:t>
            </a:r>
            <a:r>
              <a:rPr lang="en-US" dirty="0" smtClean="0"/>
              <a:t>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1099898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Clique: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each CDS makes RBH with every other member of the same 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</a:rPr>
              <a:t>clique</a:t>
            </a:r>
            <a:endParaRPr lang="en-US" sz="24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 descr="core_cluster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0" y="2332320"/>
            <a:ext cx="4261602" cy="3819360"/>
          </a:xfrm>
          <a:prstGeom prst="rect">
            <a:avLst/>
          </a:prstGeom>
        </p:spPr>
      </p:pic>
      <p:pic>
        <p:nvPicPr>
          <p:cNvPr id="6" name="Picture 5" descr="core_hairb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29" y="2263680"/>
            <a:ext cx="4691292" cy="43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Pangenome</a:t>
            </a:r>
            <a:r>
              <a:rPr lang="en-US" dirty="0" smtClean="0"/>
              <a:t>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109989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Prune non-clique graphs to identify accessory genomes for each species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810212"/>
              </p:ext>
            </p:extLst>
          </p:nvPr>
        </p:nvGraphicFramePr>
        <p:xfrm>
          <a:off x="340367" y="2433800"/>
          <a:ext cx="5292691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4230"/>
                <a:gridCol w="1859531"/>
                <a:gridCol w="16689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D8D"/>
                          </a:solidFill>
                        </a:rPr>
                        <a:t>Species</a:t>
                      </a:r>
                      <a:endParaRPr lang="en-US" dirty="0">
                        <a:solidFill>
                          <a:srgbClr val="008D8D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008D8D"/>
                          </a:solidFill>
                        </a:rPr>
                        <a:t>Weak Pruning</a:t>
                      </a:r>
                      <a:endParaRPr lang="en-US" dirty="0">
                        <a:solidFill>
                          <a:srgbClr val="008D8D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008D8D"/>
                          </a:solidFill>
                        </a:rPr>
                        <a:t>Full Pruning</a:t>
                      </a:r>
                      <a:endParaRPr lang="en-US" dirty="0">
                        <a:solidFill>
                          <a:srgbClr val="008D8D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D8D"/>
                          </a:solidFill>
                        </a:rPr>
                        <a:t>Core</a:t>
                      </a:r>
                      <a:r>
                        <a:rPr lang="en-US" baseline="0" dirty="0" smtClean="0">
                          <a:solidFill>
                            <a:srgbClr val="008D8D"/>
                          </a:solidFill>
                        </a:rPr>
                        <a:t> Genome</a:t>
                      </a:r>
                      <a:endParaRPr lang="en-US" dirty="0">
                        <a:solidFill>
                          <a:srgbClr val="008D8D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2201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2201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chrysanthemi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dadantii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dianthicola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paradisiaca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solani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008D8D"/>
                          </a:solidFill>
                        </a:rPr>
                        <a:t>D. </a:t>
                      </a:r>
                      <a:r>
                        <a:rPr lang="en-US" i="1" dirty="0" err="1" smtClean="0">
                          <a:solidFill>
                            <a:srgbClr val="008D8D"/>
                          </a:solidFill>
                        </a:rPr>
                        <a:t>zeae</a:t>
                      </a:r>
                      <a:endParaRPr lang="en-US" i="1" dirty="0">
                        <a:solidFill>
                          <a:srgbClr val="008D8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core_hair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83" y="2433800"/>
            <a:ext cx="3447817" cy="3162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188" y="5619280"/>
            <a:ext cx="78919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Accessory: RBBH with all other members of same species, but no other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Dickeya</a:t>
            </a:r>
            <a:endParaRPr lang="en-US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Weak pruning: remove all RBBH &lt;80% identity, &lt;40% coverage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Full pruning: trim graph (by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Mahalanobis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distance) until minimal cliques found</a:t>
            </a:r>
          </a:p>
        </p:txBody>
      </p:sp>
    </p:spTree>
    <p:extLst>
      <p:ext uri="{BB962C8B-B14F-4D97-AF65-F5344CB8AC3E}">
        <p14:creationId xmlns:p14="http://schemas.microsoft.com/office/powerpoint/2010/main" val="243257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899" y="1169804"/>
            <a:ext cx="7459908" cy="15491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/>
              <a:t>Using conserved order of RBH pairs to identify collinear regions</a:t>
            </a:r>
          </a:p>
          <a:p>
            <a:pPr lvl="1"/>
            <a:r>
              <a:rPr lang="en-US" sz="2000" dirty="0" err="1" smtClean="0">
                <a:solidFill>
                  <a:srgbClr val="008D8D"/>
                </a:solidFill>
              </a:rPr>
              <a:t>i-ADHoRe</a:t>
            </a:r>
            <a:r>
              <a:rPr lang="en-US" sz="2000" dirty="0">
                <a:solidFill>
                  <a:srgbClr val="008D8D"/>
                </a:solidFill>
              </a:rPr>
              <a:t> </a:t>
            </a:r>
            <a:r>
              <a:rPr lang="en-US" sz="1600" dirty="0">
                <a:solidFill>
                  <a:srgbClr val="008D8D"/>
                </a:solidFill>
              </a:rPr>
              <a:t>(</a:t>
            </a:r>
            <a:r>
              <a:rPr lang="en-US" sz="1600" dirty="0">
                <a:solidFill>
                  <a:srgbClr val="008D8D"/>
                </a:solidFill>
                <a:hlinkClick r:id="rId2"/>
              </a:rPr>
              <a:t>http://</a:t>
            </a:r>
            <a:r>
              <a:rPr lang="en-US" sz="1600" dirty="0" err="1">
                <a:solidFill>
                  <a:srgbClr val="008D8D"/>
                </a:solidFill>
                <a:hlinkClick r:id="rId2"/>
              </a:rPr>
              <a:t>bioinformatics.psb.ugent.be</a:t>
            </a:r>
            <a:r>
              <a:rPr lang="en-US" sz="1600" dirty="0">
                <a:solidFill>
                  <a:srgbClr val="008D8D"/>
                </a:solidFill>
                <a:hlinkClick r:id="rId2"/>
              </a:rPr>
              <a:t>/software/details/</a:t>
            </a:r>
            <a:r>
              <a:rPr lang="en-US" sz="1600" dirty="0" err="1">
                <a:solidFill>
                  <a:srgbClr val="008D8D"/>
                </a:solidFill>
                <a:hlinkClick r:id="rId2"/>
              </a:rPr>
              <a:t>i</a:t>
            </a:r>
            <a:r>
              <a:rPr lang="en-US" sz="1600" dirty="0">
                <a:solidFill>
                  <a:srgbClr val="008D8D"/>
                </a:solidFill>
                <a:hlinkClick r:id="rId2"/>
              </a:rPr>
              <a:t>--</a:t>
            </a:r>
            <a:r>
              <a:rPr lang="en-US" sz="1600" dirty="0" err="1" smtClean="0">
                <a:solidFill>
                  <a:srgbClr val="008D8D"/>
                </a:solidFill>
                <a:hlinkClick r:id="rId2"/>
              </a:rPr>
              <a:t>ADHoRe</a:t>
            </a:r>
            <a:r>
              <a:rPr lang="en-US" sz="1600" dirty="0" smtClean="0">
                <a:solidFill>
                  <a:srgbClr val="008D8D"/>
                </a:solidFill>
              </a:rPr>
              <a:t>)</a:t>
            </a:r>
            <a:endParaRPr lang="en-US" sz="1600" dirty="0">
              <a:solidFill>
                <a:srgbClr val="008D8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Simillion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(2008)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Bioinformatics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doi:10.1093/bioinformatics/btm449</a:t>
            </a:r>
            <a:endParaRPr lang="en-US" sz="1600" dirty="0" smtClean="0">
              <a:solidFill>
                <a:schemeClr val="accent3">
                  <a:lumMod val="50000"/>
                </a:schemeClr>
              </a:solidFill>
              <a:hlinkClick r:id="rId4"/>
            </a:endParaRPr>
          </a:p>
          <a:p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http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://armchairbiology.blogspot.co.uk/2012/09/the-colours-man-</a:t>
            </a:r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colours.html</a:t>
            </a:r>
            <a:endParaRPr lang="en-US" sz="16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https://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github.com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/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widdowquinn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/</a:t>
            </a: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pyADHoRe</a:t>
            </a: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 descr="collinear_dickey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" y="3057034"/>
            <a:ext cx="8961120" cy="1499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786" y="2716521"/>
            <a:ext cx="3090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29 </a:t>
            </a:r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Dickeya</a:t>
            </a:r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genomes: core genome</a:t>
            </a:r>
          </a:p>
        </p:txBody>
      </p:sp>
      <p:pic>
        <p:nvPicPr>
          <p:cNvPr id="8" name="Picture 7" descr="collinear_zea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" y="5089288"/>
            <a:ext cx="8961120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186" y="4785294"/>
            <a:ext cx="3681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Dickeya</a:t>
            </a:r>
            <a:r>
              <a:rPr lang="en-US" sz="16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zeae</a:t>
            </a:r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: core and accessory genome</a:t>
            </a:r>
          </a:p>
        </p:txBody>
      </p:sp>
    </p:spTree>
    <p:extLst>
      <p:ext uri="{BB962C8B-B14F-4D97-AF65-F5344CB8AC3E}">
        <p14:creationId xmlns:p14="http://schemas.microsoft.com/office/powerpoint/2010/main" val="3282977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56354" y="2054387"/>
            <a:ext cx="6883484" cy="2250873"/>
          </a:xfrm>
        </p:spPr>
        <p:txBody>
          <a:bodyPr/>
          <a:lstStyle/>
          <a:p>
            <a:r>
              <a:rPr lang="en-US" sz="3200" b="1" i="1" dirty="0" err="1" smtClean="0">
                <a:solidFill>
                  <a:schemeClr val="accent3">
                    <a:lumMod val="75000"/>
                  </a:schemeClr>
                </a:solidFill>
              </a:rPr>
              <a:t>Dickeya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 infections are well-controlled on potato imports. But </a:t>
            </a:r>
            <a:r>
              <a:rPr lang="en-US" sz="3200" b="1" i="1" dirty="0" err="1" smtClean="0">
                <a:solidFill>
                  <a:schemeClr val="accent3">
                    <a:lumMod val="75000"/>
                  </a:schemeClr>
                </a:solidFill>
              </a:rPr>
              <a:t>Dickeya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 has a broad host range. How did/does it get into Europe?</a:t>
            </a:r>
            <a:endParaRPr 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94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6930" y="401237"/>
            <a:ext cx="7593506" cy="655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Variable nucleotide tandem repeats (VNTR)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Identified in sequenced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en-US" sz="2400" i="1" dirty="0" err="1" smtClean="0">
                <a:solidFill>
                  <a:schemeClr val="accent1">
                    <a:lumMod val="75000"/>
                  </a:schemeClr>
                </a:solidFill>
              </a:rPr>
              <a:t>dianthicola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genomes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variable repeat numbers </a:t>
            </a:r>
            <a:b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in historical isolates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39339"/>
              </p:ext>
            </p:extLst>
          </p:nvPr>
        </p:nvGraphicFramePr>
        <p:xfrm>
          <a:off x="4439541" y="1745490"/>
          <a:ext cx="4470484" cy="4883300"/>
        </p:xfrm>
        <a:graphic>
          <a:graphicData uri="http://schemas.openxmlformats.org/drawingml/2006/table">
            <a:tbl>
              <a:tblPr/>
              <a:tblGrid>
                <a:gridCol w="683245"/>
                <a:gridCol w="360396"/>
                <a:gridCol w="892412"/>
                <a:gridCol w="480529"/>
                <a:gridCol w="600662"/>
                <a:gridCol w="163037"/>
                <a:gridCol w="205941"/>
                <a:gridCol w="171617"/>
                <a:gridCol w="154456"/>
                <a:gridCol w="171618"/>
                <a:gridCol w="156956"/>
                <a:gridCol w="429615"/>
              </a:tblGrid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Culture collection </a:t>
                      </a:r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Fera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Host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Accession Date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19b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11b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VNTR Profile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502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Unkown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 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769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Unkown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 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767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Unknown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 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3534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1022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3345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France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3530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Jersey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484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788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Cichorium</a:t>
                      </a:r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intybus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554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blossfeldiana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593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blossfeldiana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1325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2250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1343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2251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3730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blossfeldiana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Denmark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3729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Kalanchoe blossfeldiana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France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518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2132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Denmark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393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2138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429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6953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430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6954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caryophyllus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3881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771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256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CPPB 394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2137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Chrysanthemum morifolium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426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6952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2536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caryophyllus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765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Unknown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 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1111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453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7074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caryophyllus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1609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6968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Dahlia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1956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6969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Dahlia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Bangladesh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3529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1406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482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3138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2182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Greece 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3139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6983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Greece 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452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6955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caryophyllus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Dianthus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2421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2166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Begonia </a:t>
                      </a:r>
                      <a:r>
                        <a:rPr lang="en-US" sz="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bertinii</a:t>
                      </a:r>
                      <a:endParaRPr lang="en-US" sz="6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3344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2198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France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3710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2220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1385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Dahlia sp.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Romania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P17 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 1405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2269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Potato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Netherlands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P18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NCPPB 4305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6991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Sedum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UK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2002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P19</a:t>
                      </a:r>
                    </a:p>
                  </a:txBody>
                  <a:tcPr marL="6226" marR="6226" marT="62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" name="Picture 6" descr="vntr_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" y="2741119"/>
            <a:ext cx="4050175" cy="285647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805948" y="2900217"/>
            <a:ext cx="0" cy="1295662"/>
          </a:xfrm>
          <a:prstGeom prst="straightConnector1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05948" y="3252008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442" y="5663140"/>
            <a:ext cx="2034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D8D"/>
                </a:solidFill>
                <a:latin typeface="Calibri"/>
                <a:cs typeface="Calibri"/>
              </a:rPr>
              <a:t>Blue: ornamental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Green: potato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6" y="6550223"/>
            <a:ext cx="2498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Parkinson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</a:t>
            </a:r>
            <a:r>
              <a:rPr lang="en-US" sz="1400" dirty="0" smtClean="0">
                <a:solidFill>
                  <a:srgbClr val="4F6228"/>
                </a:solidFill>
              </a:rPr>
              <a:t>(in preparation)</a:t>
            </a:r>
            <a:endParaRPr lang="en-US" sz="14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VNTR Minimum Spanning Trees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9255" y="1999267"/>
            <a:ext cx="31598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Central nodes are associated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with: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older accessions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ornamental accessions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Recent accessions</a:t>
            </a:r>
            <a:r>
              <a:rPr lang="en-US" dirty="0">
                <a:solidFill>
                  <a:srgbClr val="4F6228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are </a:t>
            </a:r>
            <a:b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associated with distal </a:t>
            </a:r>
            <a:b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nodes</a:t>
            </a:r>
          </a:p>
          <a:p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Potato accessions are </a:t>
            </a:r>
            <a:b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4F6228"/>
                </a:solidFill>
                <a:latin typeface="Calibri"/>
                <a:cs typeface="Calibri"/>
              </a:rPr>
              <a:t>associated with distal nodes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6" y="6550223"/>
            <a:ext cx="2498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F6228"/>
                </a:solidFill>
              </a:rPr>
              <a:t>Parkinson </a:t>
            </a:r>
            <a:r>
              <a:rPr lang="en-US" sz="1400" i="1" dirty="0" smtClean="0">
                <a:solidFill>
                  <a:srgbClr val="4F6228"/>
                </a:solidFill>
              </a:rPr>
              <a:t>et </a:t>
            </a:r>
            <a:r>
              <a:rPr lang="en-US" sz="1400" i="1" dirty="0">
                <a:solidFill>
                  <a:srgbClr val="4F6228"/>
                </a:solidFill>
              </a:rPr>
              <a:t>al.</a:t>
            </a:r>
            <a:r>
              <a:rPr lang="en-US" sz="1400" dirty="0">
                <a:solidFill>
                  <a:srgbClr val="4F6228"/>
                </a:solidFill>
              </a:rPr>
              <a:t> </a:t>
            </a:r>
            <a:r>
              <a:rPr lang="en-US" sz="1400" dirty="0" smtClean="0">
                <a:solidFill>
                  <a:srgbClr val="4F6228"/>
                </a:solidFill>
              </a:rPr>
              <a:t>(in preparation)</a:t>
            </a:r>
            <a:endParaRPr lang="en-US" sz="1400" dirty="0">
              <a:solidFill>
                <a:srgbClr val="4F6228"/>
              </a:solidFill>
            </a:endParaRPr>
          </a:p>
        </p:txBody>
      </p:sp>
      <p:pic>
        <p:nvPicPr>
          <p:cNvPr id="3" name="Picture 2" descr="absolute_m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35" y="1028588"/>
            <a:ext cx="3536096" cy="2606418"/>
          </a:xfrm>
          <a:prstGeom prst="rect">
            <a:avLst/>
          </a:prstGeom>
        </p:spPr>
      </p:pic>
      <p:pic>
        <p:nvPicPr>
          <p:cNvPr id="10" name="Picture 9" descr="hamming_m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60" y="3841504"/>
            <a:ext cx="3190662" cy="28756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4058" y="3358007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90"/>
                </a:solidFill>
              </a:rPr>
              <a:t>Older, ornamental</a:t>
            </a:r>
            <a:endParaRPr lang="en-US" sz="1200" b="1" dirty="0">
              <a:solidFill>
                <a:srgbClr val="00009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V="1">
            <a:off x="2426296" y="2584887"/>
            <a:ext cx="265812" cy="77312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2361184" y="3635006"/>
            <a:ext cx="65112" cy="140060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62184" y="4324333"/>
            <a:ext cx="1484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More recent, potato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4404184" y="2933712"/>
            <a:ext cx="0" cy="139062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2"/>
          </p:cNvCxnSpPr>
          <p:nvPr/>
        </p:nvCxnSpPr>
        <p:spPr>
          <a:xfrm flipH="1">
            <a:off x="4221512" y="4601332"/>
            <a:ext cx="182672" cy="72943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62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Pectobacterium</a:t>
            </a:r>
            <a:r>
              <a:rPr lang="en-US" i="1" dirty="0" smtClean="0"/>
              <a:t> </a:t>
            </a:r>
            <a:r>
              <a:rPr lang="en-US" i="1" dirty="0" err="1" smtClean="0"/>
              <a:t>atrosepticum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6690" y="1371590"/>
            <a:ext cx="6883484" cy="492443"/>
          </a:xfrm>
        </p:spPr>
        <p:txBody>
          <a:bodyPr/>
          <a:lstStyle/>
          <a:p>
            <a:r>
              <a:rPr lang="en-US" dirty="0" smtClean="0"/>
              <a:t>Having a genome sequence is useful, but…</a:t>
            </a:r>
            <a:endParaRPr lang="en-US" dirty="0"/>
          </a:p>
        </p:txBody>
      </p:sp>
      <p:pic>
        <p:nvPicPr>
          <p:cNvPr id="4" name="Picture 3" descr="pba_sequ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" y="2417392"/>
            <a:ext cx="4016495" cy="375237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556667" y="2099884"/>
            <a:ext cx="4513373" cy="44196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0000" indent="-2520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2520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Relive the annotation with </a:t>
            </a:r>
            <a:r>
              <a:rPr lang="en-US" dirty="0" smtClean="0">
                <a:latin typeface="Courier"/>
                <a:cs typeface="Courier"/>
              </a:rPr>
              <a:t>Artemis</a:t>
            </a:r>
            <a:r>
              <a:rPr lang="en-US" dirty="0" smtClean="0"/>
              <a:t>!</a:t>
            </a:r>
          </a:p>
          <a:p>
            <a:r>
              <a:rPr lang="en-US" sz="1800" dirty="0" err="1" smtClean="0">
                <a:latin typeface="Courier"/>
                <a:cs typeface="Courier"/>
              </a:rPr>
              <a:t>Eca_Sanger_genome.dna</a:t>
            </a:r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err="1" smtClean="0">
                <a:latin typeface="Courier"/>
                <a:cs typeface="Courier"/>
              </a:rPr>
              <a:t>Eca_Sanger_annotation.gbk</a:t>
            </a:r>
            <a:endParaRPr lang="en-US" sz="1800" dirty="0" smtClean="0"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Manual annotation by Sanger Pathogen Sequencing Unit:</a:t>
            </a:r>
          </a:p>
          <a:p>
            <a:pPr lvl="1"/>
            <a:r>
              <a:rPr lang="en-US" dirty="0"/>
              <a:t>	</a:t>
            </a:r>
            <a:r>
              <a:rPr lang="en-US" sz="1600" dirty="0" smtClean="0"/>
              <a:t>gene ID: </a:t>
            </a:r>
            <a:r>
              <a:rPr lang="en-US" sz="1600" dirty="0" smtClean="0">
                <a:latin typeface="Courier"/>
                <a:cs typeface="Courier"/>
              </a:rPr>
              <a:t>FASTA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BLASTN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BLASTX</a:t>
            </a:r>
          </a:p>
          <a:p>
            <a:pPr lvl="1"/>
            <a:r>
              <a:rPr lang="en-US" sz="1600" dirty="0" smtClean="0"/>
              <a:t>	</a:t>
            </a:r>
            <a:r>
              <a:rPr lang="en-US" sz="1600" dirty="0" err="1" smtClean="0"/>
              <a:t>genecalls</a:t>
            </a:r>
            <a:r>
              <a:rPr lang="en-US" sz="1600" dirty="0" smtClean="0"/>
              <a:t>: </a:t>
            </a:r>
            <a:r>
              <a:rPr lang="en-US" sz="1600" dirty="0" smtClean="0">
                <a:latin typeface="Courier"/>
                <a:cs typeface="Courier"/>
              </a:rPr>
              <a:t>ORPHEUS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GLIMMER</a:t>
            </a:r>
            <a:endParaRPr lang="en-US" sz="1600" dirty="0">
              <a:latin typeface="Courier"/>
              <a:cs typeface="Courier"/>
            </a:endParaRPr>
          </a:p>
          <a:p>
            <a:pPr lvl="1"/>
            <a:r>
              <a:rPr lang="en-US" sz="1600" dirty="0" smtClean="0"/>
              <a:t>	domain ID: </a:t>
            </a:r>
            <a:r>
              <a:rPr lang="en-US" sz="1600" dirty="0" smtClean="0">
                <a:latin typeface="Courier"/>
                <a:cs typeface="Courier"/>
              </a:rPr>
              <a:t>PFAM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SIGNALP</a:t>
            </a:r>
            <a:r>
              <a:rPr lang="en-US" sz="1600" dirty="0" smtClean="0"/>
              <a:t>, </a:t>
            </a:r>
            <a:r>
              <a:rPr lang="en-US" sz="1600" dirty="0" smtClean="0">
                <a:latin typeface="Courier"/>
                <a:cs typeface="Courier"/>
              </a:rPr>
              <a:t>TMHMM</a:t>
            </a:r>
          </a:p>
          <a:p>
            <a:pPr lvl="1"/>
            <a:r>
              <a:rPr lang="en-US" sz="1600" dirty="0"/>
              <a:t>	</a:t>
            </a:r>
            <a:r>
              <a:rPr lang="en-US" sz="1600" dirty="0" smtClean="0"/>
              <a:t>metabolism: </a:t>
            </a:r>
            <a:r>
              <a:rPr lang="en-US" sz="1600" dirty="0" smtClean="0">
                <a:latin typeface="Courier"/>
                <a:cs typeface="Courier"/>
              </a:rPr>
              <a:t>KEGG</a:t>
            </a:r>
          </a:p>
          <a:p>
            <a:pPr lvl="1"/>
            <a:r>
              <a:rPr lang="en-US" sz="1600" dirty="0"/>
              <a:t>	</a:t>
            </a:r>
            <a:r>
              <a:rPr lang="en-US" sz="1600" dirty="0" err="1" smtClean="0"/>
              <a:t>ncRNA</a:t>
            </a:r>
            <a:r>
              <a:rPr lang="en-US" sz="1600" dirty="0" smtClean="0"/>
              <a:t>: </a:t>
            </a:r>
            <a:r>
              <a:rPr lang="en-US" sz="1600" dirty="0" smtClean="0">
                <a:latin typeface="Courier"/>
                <a:cs typeface="Courier"/>
              </a:rPr>
              <a:t>RFAM</a:t>
            </a:r>
          </a:p>
          <a:p>
            <a:pPr lvl="1"/>
            <a:r>
              <a:rPr lang="en-US" sz="1600" dirty="0"/>
              <a:t>	</a:t>
            </a:r>
            <a:r>
              <a:rPr lang="en-US" sz="1600" b="1" u="sng" dirty="0" smtClean="0">
                <a:solidFill>
                  <a:srgbClr val="FF0000"/>
                </a:solidFill>
              </a:rPr>
              <a:t>Literature search and comparison</a:t>
            </a:r>
            <a:endParaRPr lang="en-US" b="1" u="sng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≈6 people, ≈6 months</a:t>
            </a:r>
          </a:p>
        </p:txBody>
      </p:sp>
    </p:spTree>
    <p:extLst>
      <p:ext uri="{BB962C8B-B14F-4D97-AF65-F5344CB8AC3E}">
        <p14:creationId xmlns:p14="http://schemas.microsoft.com/office/powerpoint/2010/main" val="38637735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365125"/>
            <a:ext cx="6779132" cy="65994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VNTR suggests ornamental 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356549"/>
            <a:ext cx="7800600" cy="521156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Earliest strains identified (1957) show VNTR diversity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No </a:t>
            </a:r>
            <a:r>
              <a:rPr lang="en-US" sz="2400" i="1" dirty="0" err="1" smtClean="0">
                <a:solidFill>
                  <a:srgbClr val="FF0000"/>
                </a:solidFill>
              </a:rPr>
              <a:t>Dickeya</a:t>
            </a:r>
            <a:r>
              <a:rPr lang="en-US" sz="2400" dirty="0" smtClean="0">
                <a:solidFill>
                  <a:srgbClr val="FF0000"/>
                </a:solidFill>
              </a:rPr>
              <a:t> infection of potato observed until 1975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Ornamental isolate diversity is greater than potato isolate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diversity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Cross-infection of ornamentals and potato supported by three VNTR profiles, found in both host types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There is strict prohibition and regulation of potato import into the EU;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here is not equivalent regulation of ornamental imports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Ornamental plants may have provided a route for introduction of the broad host range pathogen </a:t>
            </a:r>
            <a:r>
              <a:rPr lang="en-US" sz="2400" i="1" dirty="0" err="1" smtClean="0">
                <a:solidFill>
                  <a:schemeClr val="accent4">
                    <a:lumMod val="75000"/>
                  </a:schemeClr>
                </a:solidFill>
              </a:rPr>
              <a:t>Dickeya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 to EU potato crops.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6" y="6550223"/>
            <a:ext cx="2498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Parkinson 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al.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(in preparation)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0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Biology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45008" y="1868941"/>
            <a:ext cx="6883484" cy="3334246"/>
          </a:xfrm>
        </p:spPr>
        <p:txBody>
          <a:bodyPr/>
          <a:lstStyle/>
          <a:p>
            <a:r>
              <a:rPr lang="en-US" sz="3200" b="1" i="1" dirty="0" err="1" smtClean="0">
                <a:solidFill>
                  <a:schemeClr val="accent3">
                    <a:lumMod val="75000"/>
                  </a:schemeClr>
                </a:solidFill>
              </a:rPr>
              <a:t>Dickeya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 spp. have a wide host range, and a broad set of phenotypes. Can we infer organism-level properties from sequenced genomes, and gain insight into pathogenicity and host range?</a:t>
            </a:r>
            <a:endParaRPr 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6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506517"/>
            <a:ext cx="6779132" cy="461665"/>
          </a:xfrm>
        </p:spPr>
        <p:txBody>
          <a:bodyPr/>
          <a:lstStyle/>
          <a:p>
            <a:r>
              <a:rPr lang="en-US" sz="2400" dirty="0" smtClean="0"/>
              <a:t>Mapping Genome Features to Dynamic Processes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5426" y="1241359"/>
            <a:ext cx="8697898" cy="59123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Many annotation tools associate genome features with metabolic roles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(but not all metabolic roles have known genes…)</a:t>
            </a:r>
            <a:r>
              <a:rPr lang="en-US" dirty="0" smtClean="0"/>
              <a:t>: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BioCyc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EcoCyc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PathwayTools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</a:t>
            </a:r>
            <a:r>
              <a:rPr lang="en-US" sz="1600" dirty="0">
                <a:hlinkClick r:id="rId2"/>
              </a:rPr>
              <a:t>http://biocyc.org/</a:t>
            </a:r>
            <a:r>
              <a:rPr lang="en-US" sz="1600" dirty="0" smtClean="0"/>
              <a:t>)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KEGG/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KAAS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</a:t>
            </a:r>
            <a:r>
              <a:rPr lang="en-US" sz="1600" dirty="0">
                <a:hlinkClick r:id="rId3"/>
              </a:rPr>
              <a:t>http://www.genome.jp/kegg/kaas/</a:t>
            </a:r>
            <a:r>
              <a:rPr lang="en-US" sz="1600" dirty="0"/>
              <a:t>)</a:t>
            </a:r>
            <a:endParaRPr lang="en-US" sz="1600" dirty="0" smtClean="0"/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CanOE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600" dirty="0" smtClean="0"/>
              <a:t>(</a:t>
            </a:r>
            <a:r>
              <a:rPr lang="en-US" sz="1600" dirty="0">
                <a:hlinkClick r:id="rId4"/>
              </a:rPr>
              <a:t>http://www.genoscope.cns.fr/agc/microscope/metabolism/canoe.php</a:t>
            </a:r>
            <a:r>
              <a:rPr lang="en-US" sz="1600" dirty="0"/>
              <a:t>)</a:t>
            </a:r>
            <a:endParaRPr lang="en-US" sz="1600" dirty="0" smtClean="0"/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UniPathway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</a:t>
            </a:r>
            <a:r>
              <a:rPr lang="en-US" sz="1600" dirty="0">
                <a:hlinkClick r:id="rId5"/>
              </a:rPr>
              <a:t>http://www.unipathway.org/</a:t>
            </a:r>
            <a:r>
              <a:rPr lang="en-US" sz="1600" dirty="0" smtClean="0"/>
              <a:t>)</a:t>
            </a:r>
          </a:p>
          <a:p>
            <a:pPr marL="450900" lvl="1" indent="-342900">
              <a:spcAft>
                <a:spcPts val="600"/>
              </a:spcAft>
            </a:pPr>
            <a:r>
              <a:rPr lang="en-US" sz="1600" dirty="0" smtClean="0">
                <a:solidFill>
                  <a:srgbClr val="FF0000"/>
                </a:solidFill>
              </a:rPr>
              <a:t>(this, again, is sequence classification)</a:t>
            </a:r>
          </a:p>
          <a:p>
            <a:pPr marL="450900" lvl="1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Having genome sequence also makes finding regulatory regions easier: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</a:rPr>
              <a:t>ChIP-seq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, motif overrepresentation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- potential for reconstructing regulatory networks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363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athway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54" y="1085799"/>
            <a:ext cx="4169664" cy="5693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Reactions differ by species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type="body" sz="quarter" idx="11"/>
          </p:nvPr>
        </p:nvSpPr>
        <p:spPr>
          <a:xfrm>
            <a:off x="3870581" y="4340511"/>
            <a:ext cx="5046398" cy="1788182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08D8D"/>
                </a:solidFill>
              </a:rPr>
              <a:t>Presence/absence </a:t>
            </a:r>
            <a:r>
              <a:rPr lang="en-US" dirty="0" smtClean="0"/>
              <a:t>of reactions associates with species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08D8D"/>
                </a:solidFill>
              </a:rPr>
              <a:t>Growth curves/substrate preference </a:t>
            </a:r>
            <a:r>
              <a:rPr lang="en-US" dirty="0" smtClean="0"/>
              <a:t>associates with species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3155299" y="4602499"/>
            <a:ext cx="66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err="1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solani</a:t>
            </a:r>
            <a:endParaRPr lang="en-US" sz="1400" b="1" i="1" dirty="0" smtClean="0">
              <a:solidFill>
                <a:srgbClr val="FFFFFF"/>
              </a:solidFill>
              <a:effectLst>
                <a:outerShdw blurRad="50800" dist="50800" dir="2700000" algn="tl" rotWithShape="0">
                  <a:schemeClr val="tx1">
                    <a:alpha val="70000"/>
                  </a:scheme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2482800" y="4581842"/>
            <a:ext cx="855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dadantii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1655734" y="4557288"/>
            <a:ext cx="108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dianthicola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134221" y="4674917"/>
            <a:ext cx="1238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chrysanthemi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852983" y="4614045"/>
            <a:ext cx="55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zeae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155081" y="4560409"/>
            <a:ext cx="105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“</a:t>
            </a:r>
            <a:r>
              <a:rPr lang="en-US" sz="1400" b="1" i="1" dirty="0" err="1" smtClean="0"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aquatica</a:t>
            </a:r>
            <a:r>
              <a:rPr lang="en-US" sz="1200" b="1" i="1" dirty="0" smtClean="0">
                <a:solidFill>
                  <a:srgbClr val="FFFFFF"/>
                </a:solidFill>
                <a:effectLst>
                  <a:outerShdw blurRad="50800" dist="50800" dir="2700000" algn="tl" rotWithShape="0">
                    <a:schemeClr val="tx1">
                      <a:alpha val="70000"/>
                    </a:schemeClr>
                  </a:outerShdw>
                </a:effectLst>
                <a:latin typeface="Calibri"/>
                <a:cs typeface="Calibri"/>
              </a:rPr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545969"/>
            <a:ext cx="359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http</a:t>
            </a:r>
            <a:r>
              <a:rPr lang="ro-RO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://dx.doi.org/10.6084/m9.figshare.</a:t>
            </a:r>
            <a:r>
              <a:rPr lang="ro-RO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767275</a:t>
            </a:r>
            <a:endParaRPr lang="ro-RO" sz="14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Picture 12" descr="growth_curves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8" y="1529176"/>
            <a:ext cx="2609088" cy="2529840"/>
          </a:xfrm>
          <a:prstGeom prst="rect">
            <a:avLst/>
          </a:prstGeom>
        </p:spPr>
      </p:pic>
      <p:pic>
        <p:nvPicPr>
          <p:cNvPr id="14" name="Picture 13" descr="growth_curves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71" y="1529176"/>
            <a:ext cx="2609088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5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Presence/absence of KEGG reactions</a:t>
            </a:r>
            <a:endParaRPr lang="en-US" sz="3200" dirty="0"/>
          </a:p>
        </p:txBody>
      </p:sp>
      <p:pic>
        <p:nvPicPr>
          <p:cNvPr id="6" name="Picture 5" descr="test_dickeya_ko01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2" y="1288751"/>
            <a:ext cx="8254532" cy="4966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6" y="6334780"/>
            <a:ext cx="359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https://github.com/widdowquinn/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3"/>
              </a:rPr>
              <a:t>KGML</a:t>
            </a:r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ro-RO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http://dx.doi.org/10.6084/m9.figshare.</a:t>
            </a:r>
            <a:r>
              <a:rPr lang="ro-RO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4"/>
              </a:rPr>
              <a:t>767275</a:t>
            </a:r>
            <a:endParaRPr lang="ro-RO" sz="14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439540"/>
            <a:ext cx="6779132" cy="584776"/>
          </a:xfrm>
        </p:spPr>
        <p:txBody>
          <a:bodyPr/>
          <a:lstStyle/>
          <a:p>
            <a:r>
              <a:rPr lang="en-US" sz="3200" dirty="0" smtClean="0"/>
              <a:t>Reconstructing bacterial metabolism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9453" y="1665855"/>
            <a:ext cx="8752360" cy="46186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Stoichiometric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matrix/metabolic network gives us: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Plausible paths from substrate to product (topologically: existence of a path between nodes; thermodynamically: elementary flux modes/extreme pathways)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What metabolites can be produced?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What precursors are needed for biomass/growth/respiration?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(Optimal) flux distributions for a prescribed outcome</a:t>
            </a:r>
            <a:r>
              <a:rPr lang="en-US" sz="1800" dirty="0" smtClean="0"/>
              <a:t>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But it ignores:</a:t>
            </a:r>
          </a:p>
          <a:p>
            <a:pPr lvl="1"/>
            <a:r>
              <a:rPr lang="en-US" sz="1800" dirty="0" smtClean="0"/>
              <a:t>Regulatory processes (usually… but </a:t>
            </a:r>
            <a:r>
              <a:rPr lang="en-US" sz="1800" dirty="0" err="1" smtClean="0"/>
              <a:t>rFBA</a:t>
            </a:r>
            <a:r>
              <a:rPr lang="en-US" sz="1800" dirty="0" smtClean="0"/>
              <a:t> and </a:t>
            </a:r>
            <a:r>
              <a:rPr lang="en-US" sz="1800" dirty="0" err="1" smtClean="0"/>
              <a:t>iFBA</a:t>
            </a:r>
            <a:r>
              <a:rPr lang="en-US" sz="1800" dirty="0" smtClean="0"/>
              <a:t> exist)</a:t>
            </a:r>
          </a:p>
          <a:p>
            <a:pPr lvl="1"/>
            <a:r>
              <a:rPr lang="en-US" sz="1800" dirty="0" smtClean="0"/>
              <a:t>Individual reaction kinetics</a:t>
            </a:r>
          </a:p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Flux-Balance Analysis (FBA)</a:t>
            </a:r>
          </a:p>
          <a:p>
            <a:pPr lvl="1"/>
            <a:r>
              <a:rPr lang="en-US" sz="1800" dirty="0" smtClean="0"/>
              <a:t>Constrains flux: (pseudo-)steady-state; (not strictly true) assumptions of irreversibility; bounds on (some) fluxes; objective function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Time-consuming </a:t>
            </a:r>
            <a:r>
              <a:rPr lang="en-US" sz="2400" dirty="0" smtClean="0"/>
              <a:t>(</a:t>
            </a:r>
            <a:r>
              <a:rPr lang="en-US" sz="1200" dirty="0" smtClean="0"/>
              <a:t>was up to 12-24 months, converting/correcting annotation – faster now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142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371270"/>
            <a:ext cx="6779132" cy="659940"/>
          </a:xfrm>
        </p:spPr>
        <p:txBody>
          <a:bodyPr/>
          <a:lstStyle/>
          <a:p>
            <a:r>
              <a:rPr lang="en-US" dirty="0" smtClean="0"/>
              <a:t>Flux-Balance Analysis (FBA)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3589" y="1412083"/>
            <a:ext cx="8704435" cy="23816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Constraint-based modelling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Add lower and upper bounds to reaction rates (constraints)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Define an objective phenotype (e.g. rate of biomass production, respiration, match observed transcript levels)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Calculate the conditions that result in maximum flux through/to the objective phenotype.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fba_optimis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91" y="3665144"/>
            <a:ext cx="6051007" cy="2246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4287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</a:rPr>
              <a:t>Orth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 (2010) </a:t>
            </a:r>
            <a:r>
              <a:rPr lang="en-US" sz="1400" i="1" dirty="0" smtClean="0">
                <a:solidFill>
                  <a:schemeClr val="accent3">
                    <a:lumMod val="50000"/>
                  </a:schemeClr>
                </a:solidFill>
              </a:rPr>
              <a:t>Nat </a:t>
            </a:r>
            <a:r>
              <a:rPr lang="en-US" sz="1400" i="1" dirty="0" err="1" smtClean="0">
                <a:solidFill>
                  <a:schemeClr val="accent3">
                    <a:lumMod val="50000"/>
                  </a:schemeClr>
                </a:solidFill>
              </a:rPr>
              <a:t>Biotechnol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doi:10.1038/nbt.1614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  <a:endParaRPr lang="en-US" sz="14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452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29 Flux Balance Analysis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379353" y="1322759"/>
            <a:ext cx="6883484" cy="502701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 smtClean="0"/>
              <a:t>FBA models represent whole-organism metabolic flux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Elementary modes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Substrate usage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Predictive for knockouts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Basis for </a:t>
            </a:r>
            <a:r>
              <a:rPr lang="en-US" sz="2000" dirty="0" err="1" smtClean="0">
                <a:solidFill>
                  <a:srgbClr val="008D8D"/>
                </a:solidFill>
              </a:rPr>
              <a:t>SynthBio</a:t>
            </a:r>
            <a:r>
              <a:rPr lang="en-US" sz="2000" dirty="0" smtClean="0">
                <a:solidFill>
                  <a:srgbClr val="008D8D"/>
                </a:solidFill>
              </a:rPr>
              <a:t> &amp; </a:t>
            </a:r>
            <a:br>
              <a:rPr lang="en-US" sz="2000" dirty="0" smtClean="0">
                <a:solidFill>
                  <a:srgbClr val="008D8D"/>
                </a:solidFill>
              </a:rPr>
            </a:br>
            <a:r>
              <a:rPr lang="en-US" sz="2000" dirty="0" smtClean="0">
                <a:solidFill>
                  <a:srgbClr val="008D8D"/>
                </a:solidFill>
              </a:rPr>
              <a:t>engineering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FBA models </a:t>
            </a:r>
            <a:r>
              <a:rPr lang="en-US" sz="2000" dirty="0" smtClean="0"/>
              <a:t>constructed</a:t>
            </a:r>
            <a:br>
              <a:rPr lang="en-US" sz="2000" dirty="0" smtClean="0"/>
            </a:br>
            <a:r>
              <a:rPr lang="en-US" sz="2000" dirty="0" smtClean="0"/>
              <a:t>for each sequenced isolate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8D8D"/>
                </a:solidFill>
              </a:rPr>
              <a:t>Transposon mutant</a:t>
            </a:r>
            <a:br>
              <a:rPr lang="en-US" sz="2000" dirty="0" smtClean="0">
                <a:solidFill>
                  <a:srgbClr val="008D8D"/>
                </a:solidFill>
              </a:rPr>
            </a:br>
            <a:r>
              <a:rPr lang="en-US" sz="2000" dirty="0" smtClean="0">
                <a:solidFill>
                  <a:srgbClr val="008D8D"/>
                </a:solidFill>
              </a:rPr>
              <a:t>libraries </a:t>
            </a:r>
            <a:r>
              <a:rPr lang="en-US" sz="2000" dirty="0" smtClean="0"/>
              <a:t>being constructed</a:t>
            </a:r>
            <a:br>
              <a:rPr lang="en-US" sz="2000" dirty="0" smtClean="0"/>
            </a:br>
            <a:r>
              <a:rPr lang="en-US" sz="2000" dirty="0" smtClean="0"/>
              <a:t>for</a:t>
            </a:r>
            <a:r>
              <a:rPr lang="en-US" sz="2000" dirty="0"/>
              <a:t> </a:t>
            </a:r>
            <a:r>
              <a:rPr lang="en-US" sz="2000" dirty="0" smtClean="0"/>
              <a:t>most sequenced isolates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Regulatory network </a:t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reconstruction</a:t>
            </a:r>
            <a:r>
              <a:rPr lang="en-US" sz="2000" dirty="0" smtClean="0"/>
              <a:t> in progress</a:t>
            </a:r>
            <a:endParaRPr lang="en-US" sz="2000" dirty="0"/>
          </a:p>
        </p:txBody>
      </p:sp>
      <p:pic>
        <p:nvPicPr>
          <p:cNvPr id="4" name="Picture 3" descr="solution_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62" y="1725104"/>
            <a:ext cx="4545872" cy="44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4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3389" y="1731169"/>
            <a:ext cx="7434481" cy="4555093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Microbial pathogen genomes are much easier to obtain, but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(at the moment)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typically less complete than they used to be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Automated annotations have errors – be careful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Even imperfect sequences and annotations can still be amazingly useful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Whole genome information useful for more precise taxonomic classification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Genome analyses provide a springboard for understanding (and engineering) the biology of pathogens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451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596938" cy="5512538"/>
          </a:xfrm>
          <a:prstGeom prst="rect">
            <a:avLst/>
          </a:prstGeom>
        </p:spPr>
        <p:txBody>
          <a:bodyPr numCol="3">
            <a:noAutofit/>
          </a:bodyPr>
          <a:lstStyle/>
          <a:p>
            <a:r>
              <a:rPr lang="en-US" sz="1100" b="1" dirty="0" smtClean="0"/>
              <a:t>JHI </a:t>
            </a:r>
            <a:r>
              <a:rPr lang="en-US" sz="1100" b="1" i="1" dirty="0" err="1" smtClean="0"/>
              <a:t>Dickeya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Ian </a:t>
            </a:r>
            <a:r>
              <a:rPr lang="en-US" sz="1100" dirty="0" err="1" smtClean="0">
                <a:solidFill>
                  <a:srgbClr val="008D8D"/>
                </a:solidFill>
              </a:rPr>
              <a:t>Toth</a:t>
            </a:r>
            <a:endParaRPr lang="en-US" sz="1100" dirty="0" smtClean="0">
              <a:solidFill>
                <a:srgbClr val="008D8D"/>
              </a:solidFill>
            </a:endParaRP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Sonia </a:t>
            </a:r>
            <a:r>
              <a:rPr lang="en-US" sz="1100" dirty="0" err="1" smtClean="0">
                <a:solidFill>
                  <a:srgbClr val="008D8D"/>
                </a:solidFill>
              </a:rPr>
              <a:t>Humphris</a:t>
            </a:r>
            <a:endParaRPr lang="en-US" sz="1100" dirty="0" smtClean="0">
              <a:solidFill>
                <a:srgbClr val="008D8D"/>
              </a:solidFill>
            </a:endParaRPr>
          </a:p>
          <a:p>
            <a:pPr lvl="1"/>
            <a:r>
              <a:rPr lang="en-US" sz="1100" dirty="0" smtClean="0"/>
              <a:t>Emma Campbell</a:t>
            </a:r>
          </a:p>
          <a:p>
            <a:pPr lvl="1"/>
            <a:r>
              <a:rPr lang="en-US" sz="1100" dirty="0" smtClean="0"/>
              <a:t>Ashley </a:t>
            </a:r>
            <a:r>
              <a:rPr lang="en-US" sz="1100" dirty="0" err="1" smtClean="0"/>
              <a:t>Boath</a:t>
            </a:r>
            <a:endParaRPr lang="en-US" sz="1100" dirty="0" smtClean="0"/>
          </a:p>
          <a:p>
            <a:pPr lvl="1"/>
            <a:r>
              <a:rPr lang="en-US" sz="1100" dirty="0" smtClean="0"/>
              <a:t>Anne-Laure </a:t>
            </a:r>
            <a:r>
              <a:rPr lang="en-US" sz="1100" dirty="0" err="1" smtClean="0"/>
              <a:t>Lucquet</a:t>
            </a:r>
            <a:endParaRPr lang="en-US" sz="1100" dirty="0" smtClean="0"/>
          </a:p>
          <a:p>
            <a:r>
              <a:rPr lang="en-US" sz="1100" b="1" dirty="0" smtClean="0"/>
              <a:t>Edinburgh </a:t>
            </a:r>
            <a:r>
              <a:rPr lang="en-US" sz="1100" b="1" i="1" dirty="0" err="1" smtClean="0"/>
              <a:t>Dickeya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Ian Simpson</a:t>
            </a:r>
          </a:p>
          <a:p>
            <a:r>
              <a:rPr lang="en-US" sz="1100" b="1" dirty="0" smtClean="0"/>
              <a:t>Oxford </a:t>
            </a:r>
            <a:r>
              <a:rPr lang="en-US" sz="1100" b="1" i="1" dirty="0" err="1" smtClean="0"/>
              <a:t>Dickeya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Gail Preston</a:t>
            </a:r>
          </a:p>
          <a:p>
            <a:pPr lvl="1"/>
            <a:r>
              <a:rPr lang="en-US" sz="1100" dirty="0" err="1" smtClean="0"/>
              <a:t>Souvik</a:t>
            </a:r>
            <a:r>
              <a:rPr lang="en-US" sz="1100" dirty="0" smtClean="0"/>
              <a:t> </a:t>
            </a:r>
            <a:r>
              <a:rPr lang="en-US" sz="1100" dirty="0" err="1" smtClean="0"/>
              <a:t>Kusari</a:t>
            </a:r>
            <a:endParaRPr lang="en-US" sz="1100" dirty="0"/>
          </a:p>
          <a:p>
            <a:r>
              <a:rPr lang="en-US" sz="1100" b="1" dirty="0" err="1"/>
              <a:t>Fera</a:t>
            </a:r>
            <a:r>
              <a:rPr lang="en-US" sz="1100" b="1" dirty="0"/>
              <a:t> </a:t>
            </a:r>
            <a:r>
              <a:rPr lang="en-US" sz="1100" b="1" i="1" dirty="0" err="1"/>
              <a:t>Dickeya</a:t>
            </a:r>
            <a:endParaRPr lang="en-US" sz="1100" b="1" i="1" dirty="0"/>
          </a:p>
          <a:p>
            <a:pPr lvl="1"/>
            <a:r>
              <a:rPr lang="en-US" sz="1100" dirty="0">
                <a:solidFill>
                  <a:srgbClr val="008D8D"/>
                </a:solidFill>
              </a:rPr>
              <a:t>Neil Parkinson</a:t>
            </a:r>
          </a:p>
          <a:p>
            <a:pPr lvl="1"/>
            <a:r>
              <a:rPr lang="en-US" sz="1100" dirty="0"/>
              <a:t>John </a:t>
            </a:r>
            <a:r>
              <a:rPr lang="en-US" sz="1100" dirty="0" err="1"/>
              <a:t>Elphinstone</a:t>
            </a:r>
            <a:endParaRPr lang="en-US" sz="1100" dirty="0"/>
          </a:p>
          <a:p>
            <a:r>
              <a:rPr lang="en-US" sz="1100" b="1" dirty="0"/>
              <a:t>SASA </a:t>
            </a:r>
            <a:r>
              <a:rPr lang="en-US" sz="1100" b="1" dirty="0" err="1"/>
              <a:t>Dickeya</a:t>
            </a:r>
            <a:endParaRPr lang="en-US" sz="1100" b="1" dirty="0"/>
          </a:p>
          <a:p>
            <a:pPr lvl="1"/>
            <a:r>
              <a:rPr lang="en-US" sz="1100" dirty="0">
                <a:solidFill>
                  <a:srgbClr val="008D8D"/>
                </a:solidFill>
              </a:rPr>
              <a:t>Gerry </a:t>
            </a:r>
            <a:r>
              <a:rPr lang="en-US" sz="1100" dirty="0" smtClean="0">
                <a:solidFill>
                  <a:srgbClr val="008D8D"/>
                </a:solidFill>
              </a:rPr>
              <a:t>Saddler</a:t>
            </a:r>
          </a:p>
          <a:p>
            <a:pPr lvl="1"/>
            <a:r>
              <a:rPr lang="en-US" sz="1100" dirty="0" smtClean="0"/>
              <a:t>Vince Mulholland</a:t>
            </a:r>
            <a:endParaRPr lang="en-US" sz="1100" dirty="0"/>
          </a:p>
          <a:p>
            <a:r>
              <a:rPr lang="en-US" sz="1100" b="1" dirty="0" smtClean="0"/>
              <a:t>ILVO </a:t>
            </a:r>
            <a:r>
              <a:rPr lang="en-US" sz="1100" b="1" i="1" dirty="0" err="1"/>
              <a:t>Dickeya</a:t>
            </a:r>
            <a:endParaRPr lang="en-US" sz="1100" b="1" i="1" dirty="0"/>
          </a:p>
          <a:p>
            <a:pPr lvl="1"/>
            <a:r>
              <a:rPr lang="en-US" sz="1100" dirty="0">
                <a:solidFill>
                  <a:srgbClr val="008D8D"/>
                </a:solidFill>
              </a:rPr>
              <a:t>Steve </a:t>
            </a:r>
            <a:r>
              <a:rPr lang="en-US" sz="1100" dirty="0" err="1">
                <a:solidFill>
                  <a:srgbClr val="008D8D"/>
                </a:solidFill>
              </a:rPr>
              <a:t>Baeyen</a:t>
            </a:r>
            <a:endParaRPr lang="en-US" sz="1100" dirty="0">
              <a:solidFill>
                <a:srgbClr val="008D8D"/>
              </a:solidFill>
            </a:endParaRPr>
          </a:p>
          <a:p>
            <a:pPr lvl="1"/>
            <a:r>
              <a:rPr lang="en-US" sz="1100" dirty="0"/>
              <a:t>Johan Van </a:t>
            </a:r>
            <a:r>
              <a:rPr lang="en-US" sz="1100" dirty="0" err="1"/>
              <a:t>Vaerenbergh</a:t>
            </a:r>
            <a:endParaRPr lang="en-US" sz="1100" dirty="0"/>
          </a:p>
          <a:p>
            <a:pPr lvl="1"/>
            <a:r>
              <a:rPr lang="en-US" sz="1100" dirty="0"/>
              <a:t>Martine </a:t>
            </a:r>
            <a:r>
              <a:rPr lang="en-US" sz="1100" dirty="0" err="1" smtClean="0"/>
              <a:t>Maes</a:t>
            </a:r>
            <a:endParaRPr lang="en-US" sz="1100" dirty="0" smtClean="0"/>
          </a:p>
          <a:p>
            <a:r>
              <a:rPr lang="en-US" sz="1100" b="1" dirty="0" err="1" smtClean="0"/>
              <a:t>Wageningen</a:t>
            </a:r>
            <a:r>
              <a:rPr lang="en-US" sz="1100" b="1" dirty="0" smtClean="0"/>
              <a:t> </a:t>
            </a:r>
            <a:r>
              <a:rPr lang="en-US" sz="1100" b="1" i="1" dirty="0" err="1" smtClean="0"/>
              <a:t>Dickeya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Jan van der Wolf</a:t>
            </a:r>
          </a:p>
          <a:p>
            <a:r>
              <a:rPr lang="en-US" sz="1100" b="1" dirty="0" smtClean="0"/>
              <a:t>JHI </a:t>
            </a:r>
            <a:r>
              <a:rPr lang="en-US" sz="1100" b="1" dirty="0"/>
              <a:t>Bioinformatics</a:t>
            </a:r>
          </a:p>
          <a:p>
            <a:pPr lvl="1"/>
            <a:r>
              <a:rPr lang="en-US" sz="1100" dirty="0">
                <a:solidFill>
                  <a:srgbClr val="008D8D"/>
                </a:solidFill>
              </a:rPr>
              <a:t>Peter </a:t>
            </a:r>
            <a:r>
              <a:rPr lang="en-US" sz="1100" dirty="0" smtClean="0">
                <a:solidFill>
                  <a:srgbClr val="008D8D"/>
                </a:solidFill>
              </a:rPr>
              <a:t>Cock</a:t>
            </a:r>
          </a:p>
          <a:p>
            <a:pPr lvl="1"/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Sue Jones</a:t>
            </a:r>
          </a:p>
          <a:p>
            <a:pPr lvl="1"/>
            <a:r>
              <a:rPr lang="en-US" sz="1100" dirty="0" smtClean="0"/>
              <a:t>Linda Milne</a:t>
            </a:r>
          </a:p>
          <a:p>
            <a:pPr lvl="1"/>
            <a:r>
              <a:rPr lang="en-US" sz="1100" dirty="0" smtClean="0"/>
              <a:t>Iain Milne</a:t>
            </a:r>
          </a:p>
          <a:p>
            <a:r>
              <a:rPr lang="en-US" sz="1100" b="1" dirty="0" smtClean="0"/>
              <a:t>JHI </a:t>
            </a:r>
            <a:r>
              <a:rPr lang="en-US" sz="1100" b="1" i="1" dirty="0" smtClean="0"/>
              <a:t>E. coli</a:t>
            </a: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Nicola Holden</a:t>
            </a: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Ian </a:t>
            </a:r>
            <a:r>
              <a:rPr lang="en-US" sz="1100" dirty="0" err="1" smtClean="0">
                <a:solidFill>
                  <a:srgbClr val="008D8D"/>
                </a:solidFill>
              </a:rPr>
              <a:t>Toth</a:t>
            </a:r>
            <a:endParaRPr lang="en-US" sz="1100" dirty="0" smtClean="0">
              <a:solidFill>
                <a:srgbClr val="008D8D"/>
              </a:solidFill>
            </a:endParaRPr>
          </a:p>
          <a:p>
            <a:pPr lvl="1"/>
            <a:r>
              <a:rPr lang="en-US" sz="1100" dirty="0" smtClean="0">
                <a:solidFill>
                  <a:srgbClr val="000000"/>
                </a:solidFill>
              </a:rPr>
              <a:t>Ashleigh Holmes</a:t>
            </a:r>
          </a:p>
          <a:p>
            <a:r>
              <a:rPr lang="en-US" sz="1100" b="1" dirty="0" smtClean="0"/>
              <a:t>Muenster </a:t>
            </a:r>
            <a:r>
              <a:rPr lang="en-US" sz="1100" b="1" i="1" dirty="0" smtClean="0"/>
              <a:t>E. coli</a:t>
            </a:r>
          </a:p>
          <a:p>
            <a:pPr lvl="1"/>
            <a:r>
              <a:rPr lang="en-US" sz="1100" dirty="0" err="1" smtClean="0">
                <a:solidFill>
                  <a:srgbClr val="31859C"/>
                </a:solidFill>
              </a:rPr>
              <a:t>Helge</a:t>
            </a:r>
            <a:r>
              <a:rPr lang="en-US" sz="1100" dirty="0" smtClean="0">
                <a:solidFill>
                  <a:srgbClr val="31859C"/>
                </a:solidFill>
              </a:rPr>
              <a:t> </a:t>
            </a:r>
            <a:r>
              <a:rPr lang="en-US" sz="1100" dirty="0" err="1" smtClean="0">
                <a:solidFill>
                  <a:srgbClr val="31859C"/>
                </a:solidFill>
              </a:rPr>
              <a:t>Karch</a:t>
            </a:r>
            <a:endParaRPr lang="en-US" sz="1100" dirty="0">
              <a:solidFill>
                <a:srgbClr val="31859C"/>
              </a:solidFill>
            </a:endParaRPr>
          </a:p>
          <a:p>
            <a:pPr lvl="1"/>
            <a:r>
              <a:rPr lang="en-US" sz="1100" dirty="0" smtClean="0"/>
              <a:t>Martina </a:t>
            </a:r>
            <a:r>
              <a:rPr lang="en-US" sz="1100" dirty="0" err="1" smtClean="0"/>
              <a:t>Bielaszewska</a:t>
            </a:r>
            <a:endParaRPr lang="en-US" sz="1100" dirty="0" smtClean="0"/>
          </a:p>
          <a:p>
            <a:r>
              <a:rPr lang="en-US" sz="1100" b="1" dirty="0"/>
              <a:t>TSL Potato</a:t>
            </a: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Dan MacLean</a:t>
            </a:r>
          </a:p>
          <a:p>
            <a:pPr lvl="1"/>
            <a:r>
              <a:rPr lang="en-US" sz="1100" dirty="0" smtClean="0"/>
              <a:t>Graham </a:t>
            </a:r>
            <a:r>
              <a:rPr lang="en-US" sz="1100" dirty="0" err="1"/>
              <a:t>Etherington</a:t>
            </a:r>
            <a:endParaRPr lang="en-US" sz="1100" dirty="0"/>
          </a:p>
          <a:p>
            <a:r>
              <a:rPr lang="en-US" sz="1100" b="1" dirty="0" err="1" smtClean="0"/>
              <a:t>Sci</a:t>
            </a:r>
            <a:r>
              <a:rPr lang="en-US" sz="1100" b="1" dirty="0" smtClean="0"/>
              <a:t>/Art</a:t>
            </a:r>
          </a:p>
          <a:p>
            <a:pPr lvl="1"/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Ian </a:t>
            </a:r>
            <a:r>
              <a:rPr lang="en-US" sz="1100" dirty="0" err="1" smtClean="0">
                <a:solidFill>
                  <a:schemeClr val="accent5">
                    <a:lumMod val="75000"/>
                  </a:schemeClr>
                </a:solidFill>
              </a:rPr>
              <a:t>Toth</a:t>
            </a:r>
            <a:endParaRPr lang="en-US" sz="11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Elaine </a:t>
            </a:r>
            <a:r>
              <a:rPr lang="en-US" sz="1100" dirty="0" err="1" smtClean="0">
                <a:solidFill>
                  <a:srgbClr val="008D8D"/>
                </a:solidFill>
              </a:rPr>
              <a:t>Shemilt</a:t>
            </a:r>
            <a:endParaRPr lang="en-US" sz="1100" dirty="0" smtClean="0">
              <a:solidFill>
                <a:srgbClr val="008D8D"/>
              </a:solidFill>
            </a:endParaRPr>
          </a:p>
          <a:p>
            <a:pPr lvl="1"/>
            <a:r>
              <a:rPr lang="en-US" sz="1100" dirty="0" smtClean="0"/>
              <a:t>Genevieve Murphy</a:t>
            </a:r>
          </a:p>
          <a:p>
            <a:pPr lvl="1"/>
            <a:r>
              <a:rPr lang="en-US" sz="1100" dirty="0" smtClean="0"/>
              <a:t>Danny Hill</a:t>
            </a:r>
          </a:p>
          <a:p>
            <a:pPr lvl="1"/>
            <a:r>
              <a:rPr lang="en-US" sz="1100" dirty="0" smtClean="0"/>
              <a:t>Michel </a:t>
            </a:r>
            <a:r>
              <a:rPr lang="en-US" sz="1100" dirty="0" err="1" smtClean="0"/>
              <a:t>Perombelon</a:t>
            </a:r>
            <a:endParaRPr lang="en-US" sz="1100" dirty="0" smtClean="0"/>
          </a:p>
          <a:p>
            <a:r>
              <a:rPr lang="en-US" sz="1100" b="1" dirty="0" smtClean="0"/>
              <a:t>Aberdeen </a:t>
            </a:r>
            <a:r>
              <a:rPr lang="en-US" sz="1100" b="1" i="1" dirty="0" smtClean="0"/>
              <a:t>Campylobacter</a:t>
            </a:r>
          </a:p>
          <a:p>
            <a:pPr lvl="1"/>
            <a:r>
              <a:rPr lang="en-US" sz="1100" dirty="0" smtClean="0">
                <a:solidFill>
                  <a:srgbClr val="008D8D"/>
                </a:solidFill>
              </a:rPr>
              <a:t>Ken Forbes</a:t>
            </a:r>
          </a:p>
          <a:p>
            <a:pPr lvl="1"/>
            <a:r>
              <a:rPr lang="en-US" sz="1100" dirty="0" err="1" smtClean="0">
                <a:solidFill>
                  <a:srgbClr val="008D8D"/>
                </a:solidFill>
              </a:rPr>
              <a:t>Norval</a:t>
            </a:r>
            <a:r>
              <a:rPr lang="en-US" sz="1100" dirty="0" smtClean="0">
                <a:solidFill>
                  <a:srgbClr val="008D8D"/>
                </a:solidFill>
              </a:rPr>
              <a:t> Strachan</a:t>
            </a:r>
          </a:p>
          <a:p>
            <a:r>
              <a:rPr lang="en-US" sz="1100" b="1" dirty="0" smtClean="0"/>
              <a:t>JHI </a:t>
            </a:r>
            <a:r>
              <a:rPr lang="en-US" sz="1100" b="1" i="1" dirty="0" err="1" smtClean="0"/>
              <a:t>Phytophthora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Paul Birch</a:t>
            </a: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Steve </a:t>
            </a:r>
            <a:r>
              <a:rPr lang="en-US" sz="1100" dirty="0" err="1" smtClean="0">
                <a:solidFill>
                  <a:srgbClr val="31859C"/>
                </a:solidFill>
              </a:rPr>
              <a:t>Whisson</a:t>
            </a:r>
            <a:endParaRPr lang="en-US" sz="1100" dirty="0" smtClean="0">
              <a:solidFill>
                <a:srgbClr val="31859C"/>
              </a:solidFill>
            </a:endParaRP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David Cooke</a:t>
            </a:r>
          </a:p>
          <a:p>
            <a:pPr lvl="1"/>
            <a:r>
              <a:rPr lang="en-US" sz="1100" dirty="0" smtClean="0"/>
              <a:t>Miles Armstrong</a:t>
            </a:r>
          </a:p>
          <a:p>
            <a:pPr lvl="1"/>
            <a:r>
              <a:rPr lang="en-US" sz="1100" dirty="0" smtClean="0"/>
              <a:t>Eleanor Gilroy</a:t>
            </a:r>
          </a:p>
          <a:p>
            <a:pPr lvl="1"/>
            <a:r>
              <a:rPr lang="en-US" sz="1100" dirty="0" smtClean="0"/>
              <a:t>Hazel </a:t>
            </a:r>
            <a:r>
              <a:rPr lang="en-US" sz="1100" dirty="0" err="1" smtClean="0"/>
              <a:t>Mclellan</a:t>
            </a:r>
            <a:endParaRPr lang="en-US" sz="1100" dirty="0" smtClean="0"/>
          </a:p>
          <a:p>
            <a:pPr lvl="1"/>
            <a:r>
              <a:rPr lang="en-US" sz="1100" dirty="0" smtClean="0"/>
              <a:t>Julie Squires</a:t>
            </a:r>
          </a:p>
          <a:p>
            <a:pPr lvl="1"/>
            <a:r>
              <a:rPr lang="en-US" sz="1100" dirty="0" smtClean="0"/>
              <a:t>Susan Breen</a:t>
            </a:r>
          </a:p>
          <a:p>
            <a:r>
              <a:rPr lang="en-US" sz="1100" b="1" dirty="0" smtClean="0"/>
              <a:t>Warwick </a:t>
            </a:r>
            <a:r>
              <a:rPr lang="en-US" sz="1100" b="1" i="1" dirty="0" err="1" smtClean="0"/>
              <a:t>Phytophthora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Jim </a:t>
            </a:r>
            <a:r>
              <a:rPr lang="en-US" sz="1100" dirty="0" err="1" smtClean="0">
                <a:solidFill>
                  <a:srgbClr val="31859C"/>
                </a:solidFill>
              </a:rPr>
              <a:t>Beynon</a:t>
            </a:r>
            <a:endParaRPr lang="en-US" sz="1100" dirty="0" smtClean="0">
              <a:solidFill>
                <a:srgbClr val="31859C"/>
              </a:solidFill>
            </a:endParaRPr>
          </a:p>
          <a:p>
            <a:pPr lvl="1"/>
            <a:r>
              <a:rPr lang="en-US" sz="1100" dirty="0" smtClean="0"/>
              <a:t>Laura Baxter</a:t>
            </a:r>
          </a:p>
          <a:p>
            <a:pPr lvl="1"/>
            <a:r>
              <a:rPr lang="en-US" sz="1100" dirty="0" smtClean="0"/>
              <a:t>Rachel </a:t>
            </a:r>
            <a:r>
              <a:rPr lang="en-US" sz="1100" dirty="0" err="1" smtClean="0"/>
              <a:t>Clewes</a:t>
            </a:r>
            <a:endParaRPr lang="en-US" sz="1100" dirty="0"/>
          </a:p>
          <a:p>
            <a:pPr lvl="1"/>
            <a:r>
              <a:rPr lang="en-US" sz="1100" dirty="0" smtClean="0"/>
              <a:t>Jens Steinbrenner</a:t>
            </a:r>
          </a:p>
          <a:p>
            <a:pPr lvl="1"/>
            <a:r>
              <a:rPr lang="en-US" sz="1100" dirty="0" smtClean="0"/>
              <a:t>Daniel Tome</a:t>
            </a:r>
          </a:p>
          <a:p>
            <a:r>
              <a:rPr lang="en-US" sz="1100" b="1" dirty="0" smtClean="0"/>
              <a:t>JHI Potato</a:t>
            </a: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Ingo Hein</a:t>
            </a:r>
          </a:p>
          <a:p>
            <a:pPr lvl="1"/>
            <a:r>
              <a:rPr lang="en-US" sz="1100" dirty="0" smtClean="0"/>
              <a:t>Florian </a:t>
            </a:r>
            <a:r>
              <a:rPr lang="en-US" sz="1100" dirty="0" err="1" smtClean="0"/>
              <a:t>Jupe</a:t>
            </a:r>
            <a:endParaRPr lang="en-US" sz="1100" dirty="0" smtClean="0"/>
          </a:p>
          <a:p>
            <a:r>
              <a:rPr lang="en-US" sz="1100" b="1" dirty="0" smtClean="0"/>
              <a:t>TSL Potato</a:t>
            </a:r>
          </a:p>
          <a:p>
            <a:pPr lvl="1"/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Dan MacLean</a:t>
            </a:r>
          </a:p>
          <a:p>
            <a:pPr lvl="1"/>
            <a:r>
              <a:rPr lang="en-US" sz="1100" dirty="0" smtClean="0"/>
              <a:t>Graham </a:t>
            </a:r>
            <a:r>
              <a:rPr lang="en-US" sz="1100" dirty="0" err="1" smtClean="0"/>
              <a:t>Etherington</a:t>
            </a:r>
            <a:endParaRPr lang="en-US" sz="1100" dirty="0" smtClean="0"/>
          </a:p>
          <a:p>
            <a:r>
              <a:rPr lang="en-US" sz="1100" b="1" dirty="0" smtClean="0"/>
              <a:t>JHI </a:t>
            </a:r>
            <a:r>
              <a:rPr lang="en-US" sz="1100" b="1" i="1" dirty="0" err="1" smtClean="0"/>
              <a:t>Pectobacterium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Ian </a:t>
            </a:r>
            <a:r>
              <a:rPr lang="en-US" sz="1100" dirty="0" err="1" smtClean="0">
                <a:solidFill>
                  <a:srgbClr val="31859C"/>
                </a:solidFill>
              </a:rPr>
              <a:t>Toth</a:t>
            </a:r>
            <a:endParaRPr lang="en-US" sz="1100" dirty="0" smtClean="0">
              <a:solidFill>
                <a:srgbClr val="31859C"/>
              </a:solidFill>
            </a:endParaRPr>
          </a:p>
          <a:p>
            <a:pPr lvl="1"/>
            <a:r>
              <a:rPr lang="en-US" sz="1100" dirty="0" smtClean="0">
                <a:solidFill>
                  <a:srgbClr val="31859C"/>
                </a:solidFill>
              </a:rPr>
              <a:t>Paul Birch</a:t>
            </a:r>
          </a:p>
          <a:p>
            <a:pPr lvl="1"/>
            <a:r>
              <a:rPr lang="en-US" sz="1100" dirty="0" smtClean="0"/>
              <a:t>Kenny Bell</a:t>
            </a:r>
          </a:p>
          <a:p>
            <a:pPr lvl="1"/>
            <a:r>
              <a:rPr lang="en-US" sz="1100" dirty="0" smtClean="0"/>
              <a:t>Beth Hyman</a:t>
            </a:r>
          </a:p>
          <a:p>
            <a:pPr lvl="1"/>
            <a:r>
              <a:rPr lang="en-US" sz="1100" dirty="0" smtClean="0"/>
              <a:t>Maria </a:t>
            </a:r>
            <a:r>
              <a:rPr lang="en-US" sz="1100" dirty="0" err="1" smtClean="0"/>
              <a:t>Holeva</a:t>
            </a:r>
            <a:endParaRPr lang="en-US" sz="1100" dirty="0" smtClean="0"/>
          </a:p>
          <a:p>
            <a:r>
              <a:rPr lang="en-US" sz="1100" b="1" dirty="0" smtClean="0"/>
              <a:t>Sanger </a:t>
            </a:r>
            <a:r>
              <a:rPr lang="en-US" sz="1100" b="1" i="1" dirty="0" err="1" smtClean="0"/>
              <a:t>Pectobacterium</a:t>
            </a:r>
            <a:endParaRPr lang="en-US" sz="1100" b="1" i="1" dirty="0" smtClean="0"/>
          </a:p>
          <a:p>
            <a:pPr lvl="1"/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Julian </a:t>
            </a:r>
            <a:r>
              <a:rPr lang="en-US" sz="1100" dirty="0" err="1" smtClean="0">
                <a:solidFill>
                  <a:schemeClr val="accent5">
                    <a:lumMod val="75000"/>
                  </a:schemeClr>
                </a:solidFill>
              </a:rPr>
              <a:t>Parkhill</a:t>
            </a:r>
            <a:endParaRPr lang="en-US" sz="11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1100" dirty="0" smtClean="0"/>
              <a:t>Mo </a:t>
            </a:r>
            <a:r>
              <a:rPr lang="en-US" sz="1100" dirty="0" err="1" smtClean="0"/>
              <a:t>Sebaihia</a:t>
            </a:r>
            <a:endParaRPr lang="en-US" sz="1100" dirty="0" smtClean="0"/>
          </a:p>
          <a:p>
            <a:pPr lvl="1"/>
            <a:r>
              <a:rPr lang="en-US" sz="1100" dirty="0" smtClean="0"/>
              <a:t>Matt Holden</a:t>
            </a:r>
          </a:p>
          <a:p>
            <a:pPr lvl="1"/>
            <a:r>
              <a:rPr lang="en-US" sz="1100" dirty="0" smtClean="0"/>
              <a:t>Steve Bentley</a:t>
            </a:r>
          </a:p>
          <a:p>
            <a:pPr lvl="1"/>
            <a:r>
              <a:rPr lang="en-US" sz="1100" dirty="0" smtClean="0"/>
              <a:t>Nick Thomson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chemeClr val="accent4">
                    <a:lumMod val="75000"/>
                  </a:schemeClr>
                </a:solidFill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426289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Annotation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79352" y="1179310"/>
            <a:ext cx="8426240" cy="50085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Almost all use of genomics depends on annotation: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u="sng" dirty="0" smtClean="0">
                <a:solidFill>
                  <a:schemeClr val="accent5">
                    <a:lumMod val="75000"/>
                  </a:schemeClr>
                </a:solidFill>
              </a:rPr>
              <a:t>annotation quality is critical to downstream biology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!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Annotation is </a:t>
            </a:r>
            <a:r>
              <a:rPr lang="en-US" b="1" i="1" u="sng" dirty="0" err="1" smtClean="0">
                <a:solidFill>
                  <a:srgbClr val="FF0000"/>
                </a:solidFill>
              </a:rPr>
              <a:t>curation</a:t>
            </a:r>
            <a:r>
              <a:rPr lang="en-US" dirty="0" smtClean="0">
                <a:solidFill>
                  <a:srgbClr val="FF0000"/>
                </a:solidFill>
              </a:rPr>
              <a:t>, not cataloguing!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Annotation/</a:t>
            </a:r>
            <a:r>
              <a:rPr lang="en-US" dirty="0" err="1" smtClean="0"/>
              <a:t>curation</a:t>
            </a:r>
            <a:r>
              <a:rPr lang="en-US" dirty="0" smtClean="0"/>
              <a:t> of new genomes often has no budget </a:t>
            </a:r>
            <a:br>
              <a:rPr lang="en-US" dirty="0" smtClean="0"/>
            </a:br>
            <a:r>
              <a:rPr lang="en-US" sz="1800" dirty="0" smtClean="0"/>
              <a:t>(not a new situation: Enzyme Nomenclature Committee never funded</a:t>
            </a:r>
            <a:r>
              <a:rPr lang="en-US" sz="2000" dirty="0" smtClean="0"/>
              <a:t>…)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Automation from curated data is the </a:t>
            </a:r>
            <a:r>
              <a:rPr lang="en-US" b="1" u="sng" dirty="0" smtClean="0">
                <a:solidFill>
                  <a:srgbClr val="FF0000"/>
                </a:solidFill>
              </a:rPr>
              <a:t>ONLY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game in town,</a:t>
            </a:r>
            <a:b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but you can’t propagate something that does not exist!</a:t>
            </a:r>
            <a:b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(≈30% of metabolic activity has no known gene associated with it)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Core, well-curated resources are essential (and costly)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(420 gene entries curated per year per FTE is considered reasonable)</a:t>
            </a:r>
            <a:endParaRPr lang="en-US" sz="18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108000" indent="0">
              <a:spcAft>
                <a:spcPts val="600"/>
              </a:spcAft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(Dirty little fact: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iocurators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 can spend as much time “de-annotating” literature-based annotations as entering new data)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232542"/>
            <a:ext cx="7144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solidFill>
                  <a:schemeClr val="accent3">
                    <a:lumMod val="50000"/>
                  </a:schemeClr>
                </a:solidFill>
              </a:rPr>
              <a:t>Chen and </a:t>
            </a:r>
            <a:r>
              <a:rPr lang="en-US" kern="0" dirty="0" err="1" smtClean="0">
                <a:solidFill>
                  <a:schemeClr val="accent3">
                    <a:lumMod val="50000"/>
                  </a:schemeClr>
                </a:solidFill>
              </a:rPr>
              <a:t>Vitkup</a:t>
            </a:r>
            <a:r>
              <a:rPr lang="en-US" kern="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kern="0" dirty="0" smtClean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i="1" kern="0" dirty="0">
                <a:solidFill>
                  <a:schemeClr val="accent3">
                    <a:lumMod val="50000"/>
                  </a:schemeClr>
                </a:solidFill>
              </a:rPr>
              <a:t>Trends </a:t>
            </a:r>
            <a:r>
              <a:rPr lang="en-US" i="1" kern="0" dirty="0" smtClean="0">
                <a:solidFill>
                  <a:schemeClr val="accent3">
                    <a:lumMod val="50000"/>
                  </a:schemeClr>
                </a:solidFill>
              </a:rPr>
              <a:t>Biotech. </a:t>
            </a:r>
            <a:r>
              <a:rPr lang="en-US" kern="0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doi</a:t>
            </a:r>
            <a:r>
              <a:rPr lang="en-US" kern="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:10.1016/j.tibtech.</a:t>
            </a:r>
            <a:r>
              <a:rPr lang="en-US" kern="0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2007.06.001</a:t>
            </a:r>
            <a:r>
              <a:rPr lang="en-US" kern="0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kern="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Bairoch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Precedings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:10.1038/npre.2009.3092.1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4498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presentation materials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2460" y="1295448"/>
            <a:ext cx="7882167" cy="196669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All slides and example code/data/exercises at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://github.com/widdowquinn/Teaching-EMBL-Plant-Path-</a:t>
            </a:r>
            <a:r>
              <a:rPr lang="en-US" sz="1800" dirty="0" smtClean="0">
                <a:hlinkClick r:id="rId2"/>
              </a:rPr>
              <a:t>Genomics</a:t>
            </a:r>
            <a:endParaRPr lang="en-US" sz="1800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Use </a:t>
            </a:r>
            <a:r>
              <a:rPr lang="en-US" dirty="0" err="1" smtClean="0"/>
              <a:t>Git</a:t>
            </a:r>
            <a:r>
              <a:rPr lang="en-US" dirty="0" smtClean="0"/>
              <a:t> application or command line:</a:t>
            </a:r>
            <a:br>
              <a:rPr lang="en-US" dirty="0" smtClean="0"/>
            </a:br>
            <a:r>
              <a:rPr lang="en-US" sz="1200" b="1" dirty="0" err="1" smtClean="0">
                <a:solidFill>
                  <a:srgbClr val="FF0000"/>
                </a:solidFill>
                <a:latin typeface="Courier"/>
                <a:cs typeface="Courier"/>
              </a:rPr>
              <a:t>git</a:t>
            </a:r>
            <a:r>
              <a:rPr lang="en-US" sz="1200" b="1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"/>
                <a:cs typeface="Courier"/>
              </a:rPr>
              <a:t>clone https://</a:t>
            </a:r>
            <a:r>
              <a:rPr lang="en-US" sz="1200" b="1" dirty="0" err="1">
                <a:solidFill>
                  <a:srgbClr val="FF0000"/>
                </a:solidFill>
                <a:latin typeface="Courier"/>
                <a:cs typeface="Courier"/>
              </a:rPr>
              <a:t>github.com</a:t>
            </a:r>
            <a:r>
              <a:rPr lang="en-US" sz="1200" b="1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en-US" sz="1200" b="1" dirty="0" err="1">
                <a:solidFill>
                  <a:srgbClr val="FF0000"/>
                </a:solidFill>
                <a:latin typeface="Courier"/>
                <a:cs typeface="Courier"/>
              </a:rPr>
              <a:t>widdowquinn</a:t>
            </a:r>
            <a:r>
              <a:rPr lang="en-US" sz="1200" b="1" dirty="0">
                <a:solidFill>
                  <a:srgbClr val="FF0000"/>
                </a:solidFill>
                <a:latin typeface="Courier"/>
                <a:cs typeface="Courier"/>
              </a:rPr>
              <a:t>/Teaching-EMBL-Plant-Path-</a:t>
            </a:r>
            <a:r>
              <a:rPr lang="en-US" sz="1200" b="1" dirty="0" err="1">
                <a:solidFill>
                  <a:srgbClr val="FF0000"/>
                </a:solidFill>
                <a:latin typeface="Courier"/>
                <a:cs typeface="Courier"/>
              </a:rPr>
              <a:t>Genomics.git</a:t>
            </a:r>
            <a:endParaRPr lang="en-US" sz="12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pPr>
              <a:spcAft>
                <a:spcPts val="600"/>
              </a:spcAft>
            </a:pPr>
            <a:r>
              <a:rPr lang="en-US" u="sng" dirty="0" smtClean="0">
                <a:solidFill>
                  <a:schemeClr val="accent3">
                    <a:lumMod val="50000"/>
                  </a:schemeClr>
                </a:solidFill>
              </a:rPr>
              <a:t>Also in the course materials directory</a:t>
            </a:r>
            <a:endParaRPr lang="en-US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3" descr="Screen Shot 2014-07-08 at 11.1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43" y="3381345"/>
            <a:ext cx="4956831" cy="31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1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Word About Annotation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8486" y="1600796"/>
            <a:ext cx="8821392" cy="409342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Biocuration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(i.e. maintenance of reliable annotation corpus)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also requires: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software platforms and interfaces (web-based is good…)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controlled vocabularies and ontologies (GO, PAMGO, SO, …)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computing and network infrastructure, IT and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sysadmin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support</a:t>
            </a:r>
          </a:p>
          <a:p>
            <a:pPr marL="450900" indent="-342900"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Community annotation: “Many potential parents, but no-one wants to look after the children”</a:t>
            </a:r>
          </a:p>
          <a:p>
            <a:pPr marL="450900" indent="-342900"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Key problem: lack of direct incentives to curate (one’s own) data.</a:t>
            </a:r>
          </a:p>
          <a:p>
            <a:pPr marL="450900" indent="-342900"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Solution: ELIXIR and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centralised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resources, e.g. EBI (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Ensembl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etc.)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1821"/>
            <a:ext cx="630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Bairoch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Precedings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:10.1038/npre.2009.3092.1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591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7814" y="1508696"/>
            <a:ext cx="7508515" cy="898707"/>
          </a:xfrm>
        </p:spPr>
        <p:txBody>
          <a:bodyPr/>
          <a:lstStyle/>
          <a:p>
            <a:r>
              <a:rPr lang="en-US" dirty="0"/>
              <a:t>Having a single genome is useful, but</a:t>
            </a:r>
            <a:r>
              <a:rPr lang="en-US" dirty="0" smtClean="0"/>
              <a:t>…</a:t>
            </a:r>
          </a:p>
          <a:p>
            <a:pPr marL="108000" indent="0">
              <a:buNone/>
            </a:pPr>
            <a:r>
              <a:rPr lang="en-US" dirty="0" smtClean="0"/>
              <a:t>…the real power of genomics is </a:t>
            </a:r>
            <a:r>
              <a:rPr lang="en-US" b="1" i="1" dirty="0" smtClean="0">
                <a:solidFill>
                  <a:schemeClr val="accent5">
                    <a:lumMod val="50000"/>
                  </a:schemeClr>
                </a:solidFill>
              </a:rPr>
              <a:t>comparative genomics</a:t>
            </a:r>
            <a:endParaRPr lang="en-U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8087" y="2779458"/>
            <a:ext cx="7198242" cy="34559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combination of genomic data and comparative and evolutionary biology to address questions of genome structure, evolution and function.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6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5608" y="1384300"/>
            <a:ext cx="5938458" cy="49101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Genomes describe heritable characteristics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Related organisms share ancestral genomes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Functional elements encoded in genomes are common to related organisms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Functional understanding of model systems (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E. coli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A. thaliana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D. melanogaster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) can be transferred to non-model systems on the basis of genome comparisons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Genome comparisons can be informative, even for distantly-related organisms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13" name="Picture 12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14" name="Picture 13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pic>
        <p:nvPicPr>
          <p:cNvPr id="7" name="Picture 6" descr="Screen Shot 2013-05-08 at Wednesday, May 8 15.16.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964" y="1448459"/>
            <a:ext cx="3966642" cy="2921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James Hutton Institute</a:t>
            </a:r>
            <a:endParaRPr lang="en-US" dirty="0"/>
          </a:p>
        </p:txBody>
      </p:sp>
      <p:pic>
        <p:nvPicPr>
          <p:cNvPr id="6" name="Picture 5" descr="Screen Shot 2013-05-08 at Wednesday, May 8 15.15.5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33" y="4179355"/>
            <a:ext cx="4008773" cy="2678645"/>
          </a:xfrm>
          <a:prstGeom prst="rect">
            <a:avLst/>
          </a:prstGeom>
        </p:spPr>
      </p:pic>
      <p:pic>
        <p:nvPicPr>
          <p:cNvPr id="8" name="Picture 7" descr="Screen Shot 2013-05-08 at Wednesday, May 8 15.19.1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5" y="1448458"/>
            <a:ext cx="4527735" cy="540954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117718" y="4640718"/>
            <a:ext cx="2931135" cy="824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468738" y="3166041"/>
            <a:ext cx="2237046" cy="7911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90184" y="1573521"/>
            <a:ext cx="16844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Land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0184" y="4348330"/>
            <a:ext cx="25444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Crop research</a:t>
            </a:r>
          </a:p>
        </p:txBody>
      </p:sp>
    </p:spTree>
    <p:extLst>
      <p:ext uri="{BB962C8B-B14F-4D97-AF65-F5344CB8AC3E}">
        <p14:creationId xmlns:p14="http://schemas.microsoft.com/office/powerpoint/2010/main" val="267376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0517" y="1395130"/>
            <a:ext cx="5752037" cy="5263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Genomic differences can underpin phenotypic (morphological, physiological, </a:t>
            </a:r>
            <a:r>
              <a:rPr lang="en-US" sz="2400" dirty="0" smtClean="0">
                <a:solidFill>
                  <a:srgbClr val="FF0000"/>
                </a:solidFill>
              </a:rPr>
              <a:t>host range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FF0000"/>
                </a:solidFill>
              </a:rPr>
              <a:t>virulence</a:t>
            </a:r>
            <a:r>
              <a:rPr lang="en-US" sz="2400" dirty="0" smtClean="0"/>
              <a:t>) </a:t>
            </a:r>
            <a:r>
              <a:rPr lang="en-US" sz="2400" dirty="0" smtClean="0">
                <a:solidFill>
                  <a:srgbClr val="31859C"/>
                </a:solidFill>
              </a:rPr>
              <a:t>differences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215968"/>
                </a:solidFill>
              </a:rPr>
              <a:t>If phenotypes or other organism-level properties are known, comparison of genomes may give mechanistic or functional insight into differences (e.g. </a:t>
            </a:r>
            <a:r>
              <a:rPr lang="en-US" sz="2400" dirty="0" smtClean="0">
                <a:solidFill>
                  <a:srgbClr val="FF0000"/>
                </a:solidFill>
              </a:rPr>
              <a:t>environmental persistence</a:t>
            </a:r>
            <a:r>
              <a:rPr lang="en-US" sz="2400" dirty="0" smtClean="0">
                <a:solidFill>
                  <a:srgbClr val="215968"/>
                </a:solidFill>
              </a:rPr>
              <a:t>).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660066"/>
                </a:solidFill>
              </a:rPr>
              <a:t>Genome comparisons aid </a:t>
            </a:r>
            <a:r>
              <a:rPr lang="en-US" sz="2400" u="sng" dirty="0" smtClean="0">
                <a:solidFill>
                  <a:srgbClr val="660066"/>
                </a:solidFill>
              </a:rPr>
              <a:t>identification of functional elements</a:t>
            </a:r>
            <a:r>
              <a:rPr lang="en-US" sz="2400" dirty="0" smtClean="0">
                <a:solidFill>
                  <a:srgbClr val="660066"/>
                </a:solidFill>
              </a:rPr>
              <a:t> on the genome.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Studying genomic changes reveals </a:t>
            </a:r>
            <a:r>
              <a:rPr lang="en-US" sz="2400" u="sng" dirty="0" smtClean="0">
                <a:solidFill>
                  <a:schemeClr val="accent2">
                    <a:lumMod val="50000"/>
                  </a:schemeClr>
                </a:solidFill>
              </a:rPr>
              <a:t>evolutionary processes and constraints.</a:t>
            </a:r>
          </a:p>
          <a:p>
            <a:pPr marL="115200" indent="0">
              <a:spcBef>
                <a:spcPts val="0"/>
              </a:spcBef>
              <a:spcAft>
                <a:spcPts val="1200"/>
              </a:spcAft>
              <a:buFont typeface="Arial"/>
              <a:buNone/>
            </a:pPr>
            <a:endParaRPr lang="en-US" sz="2400" dirty="0" smtClean="0"/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82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of Comparative Genomics</a:t>
            </a:r>
            <a:endParaRPr lang="en-US" dirty="0"/>
          </a:p>
        </p:txBody>
      </p:sp>
      <p:pic>
        <p:nvPicPr>
          <p:cNvPr id="4" name="Picture 3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163866" y="4513345"/>
            <a:ext cx="5916812" cy="23551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BUT: </a:t>
            </a:r>
            <a:r>
              <a:rPr lang="en-US" sz="2800" dirty="0" smtClean="0">
                <a:solidFill>
                  <a:srgbClr val="FF0000"/>
                </a:solidFill>
              </a:rPr>
              <a:t>the genome isn’t everything</a:t>
            </a:r>
          </a:p>
          <a:p>
            <a:pPr lvl="1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Context:</a:t>
            </a:r>
            <a:r>
              <a:rPr lang="en-US" sz="2000" dirty="0" smtClean="0"/>
              <a:t> epigenetics, tissue differentiation, </a:t>
            </a:r>
            <a:r>
              <a:rPr lang="en-US" sz="2000" dirty="0" err="1" smtClean="0"/>
              <a:t>mesoscale</a:t>
            </a:r>
            <a:r>
              <a:rPr lang="en-US" sz="2000" dirty="0" smtClean="0"/>
              <a:t> systems, etc.</a:t>
            </a:r>
          </a:p>
          <a:p>
            <a:pPr lvl="1"/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Phenotypic plasticity: </a:t>
            </a:r>
            <a:r>
              <a:rPr lang="en-US" sz="2000" dirty="0" smtClean="0"/>
              <a:t>responses to temperature, stress, environment, etc.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(therefore Systems Biology, of which more later…)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 descr="genotype-phenoty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9" y="1384300"/>
            <a:ext cx="4742179" cy="27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2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Genome Comparison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53129" y="1344184"/>
            <a:ext cx="7707179" cy="535263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Bulk Properties</a:t>
            </a:r>
          </a:p>
          <a:p>
            <a:pPr lvl="1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chromosome/plasmid counts and sizes, </a:t>
            </a:r>
          </a:p>
          <a:p>
            <a:pPr lvl="1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nucleotide content, 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mers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, etc.</a:t>
            </a:r>
          </a:p>
          <a:p>
            <a:r>
              <a:rPr lang="en-US" sz="2800" dirty="0" smtClean="0"/>
              <a:t>Whole Genome Sequence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sequence similarity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genomic structure and </a:t>
            </a:r>
            <a:r>
              <a:rPr lang="en-US" sz="20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(rearrangements), etc.</a:t>
            </a:r>
          </a:p>
          <a:p>
            <a:r>
              <a:rPr lang="en-US" sz="2800" dirty="0" smtClean="0"/>
              <a:t>Genome Features/Functional Components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numbers and types of features (genes,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ncRNA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, regulatory elements, etc.)</a:t>
            </a:r>
          </a:p>
          <a:p>
            <a:pPr lvl="1"/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organisation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of features (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synteny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, operons,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regulons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complements of features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selection pressure, etc.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0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i="1" dirty="0" err="1" smtClean="0"/>
              <a:t>Pba</a:t>
            </a:r>
            <a:r>
              <a:rPr lang="en-US" sz="3200" dirty="0" smtClean="0"/>
              <a:t> Comparative Genomics Questions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1409" y="1321704"/>
            <a:ext cx="7937306" cy="491211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Just about enough sequenced genomes in 2002/3 to ask: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What are the gene complement similarities and differences between </a:t>
            </a:r>
            <a:r>
              <a:rPr lang="en-US" i="1" dirty="0" err="1" smtClean="0">
                <a:solidFill>
                  <a:schemeClr val="accent1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and: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</a:t>
            </a:r>
            <a:r>
              <a:rPr lang="en-US" dirty="0" err="1" smtClean="0"/>
              <a:t>enterobacteria</a:t>
            </a:r>
            <a:r>
              <a:rPr lang="en-US" dirty="0" smtClean="0"/>
              <a:t>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plant pathogens?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animal pathogens?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environmental bacteria?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What is genomic evidence for pathogenicity determinants?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Do pathogenicity determinants show evidence of LGT?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Are there characteristic features of the </a:t>
            </a:r>
            <a:r>
              <a:rPr lang="en-US" i="1" dirty="0" err="1" smtClean="0"/>
              <a:t>Pba</a:t>
            </a:r>
            <a:r>
              <a:rPr lang="en-US" dirty="0" smtClean="0"/>
              <a:t> genome?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2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let the –</a:t>
            </a:r>
            <a:r>
              <a:rPr lang="en-US" dirty="0" err="1" smtClean="0"/>
              <a:t>logues</a:t>
            </a:r>
            <a:r>
              <a:rPr lang="en-US" dirty="0" smtClean="0"/>
              <a:t> out?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54912" y="1458912"/>
            <a:ext cx="7535840" cy="26229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Evolutionary relationships of genome features can be complex.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We use precise terms to describe relationships between genome features.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 descr="who-let-the-dogs-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43" y="4081859"/>
            <a:ext cx="1995714" cy="19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9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Gene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Given gene annotations for more than one genome, one can </a:t>
            </a:r>
            <a:r>
              <a:rPr lang="en-US" sz="2400" dirty="0" err="1" smtClean="0"/>
              <a:t>organise</a:t>
            </a:r>
            <a:r>
              <a:rPr lang="en-US" sz="2400" dirty="0" smtClean="0"/>
              <a:t> and understand relationships in multiple ways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Functional similarity (analogy)</a:t>
            </a:r>
          </a:p>
          <a:p>
            <a:pPr lvl="1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Evolutionary common origin (homology,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Evolutionary/functional/family relationships (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paralogy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26164"/>
            <a:ext cx="670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Terms first suggested by Fitch (1970)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Syst. Zool.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doi:10.2307/2412448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Fitch (2000)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Trends Genet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doi:10.1016/S0168-9525(00)02005-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9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5" name="Picture 4" descr="fitch_1970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1" y="3728658"/>
            <a:ext cx="7714877" cy="22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3200" y="1312802"/>
            <a:ext cx="8521700" cy="539175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Important technical terms describing feature relationships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Homologues: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elements that are similar because they share a common ancestor (</a:t>
            </a:r>
            <a:r>
              <a:rPr lang="en-US" sz="2400" b="1" dirty="0" smtClean="0">
                <a:solidFill>
                  <a:srgbClr val="FF0000"/>
                </a:solidFill>
              </a:rPr>
              <a:t>NOTE: There are NOT degrees of homology!</a:t>
            </a:r>
            <a:r>
              <a:rPr lang="en-US" sz="2400" dirty="0" smtClean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Analogues: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elements that are </a:t>
            </a:r>
            <a:r>
              <a:rPr lang="en-US" sz="2400" dirty="0" smtClean="0"/>
              <a:t>(functionally?) similar, maybe through </a:t>
            </a:r>
            <a:r>
              <a:rPr lang="en-US" sz="2400" dirty="0"/>
              <a:t>convergent </a:t>
            </a:r>
            <a:r>
              <a:rPr lang="en-US" sz="2400" dirty="0" smtClean="0"/>
              <a:t>evolution rather than common ancestry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Orthologues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sz="2400" dirty="0" smtClean="0"/>
              <a:t> homologues that diverged through speciation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Paralogues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sz="2400" dirty="0" smtClean="0"/>
              <a:t> homologues </a:t>
            </a:r>
            <a:r>
              <a:rPr lang="en-US" sz="2400" dirty="0"/>
              <a:t>that diverged through </a:t>
            </a:r>
            <a:r>
              <a:rPr lang="en-US" sz="2400" dirty="0" smtClean="0"/>
              <a:t>duplication within the same genome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(also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co-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orthologues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3393FF"/>
                </a:solidFill>
              </a:rPr>
              <a:t>xenologues</a:t>
            </a:r>
            <a:r>
              <a:rPr lang="en-US" sz="2400" dirty="0" smtClean="0"/>
              <a:t>, etc.)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26164"/>
            <a:ext cx="617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Fitch (1970)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Syst. Zool.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doi:10.2307/2412448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Fitch (2000)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Trends Genet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doi:10.1016/S0168-9525(00)02005-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9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95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137705" y="1511171"/>
            <a:ext cx="23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ancestral genome feature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288673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22834" y="348712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964" y="348712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134207" y="1871135"/>
            <a:ext cx="2239564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88306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02576" y="2387440"/>
            <a:ext cx="171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06323" y="1501803"/>
            <a:ext cx="141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ancestor: </a:t>
            </a:r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8319" y="34909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9839" y="348712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cxnSp>
        <p:nvCxnSpPr>
          <p:cNvPr id="28" name="Elbow Connector 27"/>
          <p:cNvCxnSpPr>
            <a:stCxn id="22" idx="2"/>
            <a:endCxn id="16" idx="2"/>
          </p:cNvCxnSpPr>
          <p:nvPr/>
        </p:nvCxnSpPr>
        <p:spPr>
          <a:xfrm rot="16200000" flipH="1">
            <a:off x="4148142" y="1833152"/>
            <a:ext cx="12700" cy="4027870"/>
          </a:xfrm>
          <a:prstGeom prst="bentConnector3">
            <a:avLst>
              <a:gd name="adj1" fmla="val 597133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49356" y="4101951"/>
            <a:ext cx="1983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endParaRPr lang="en-US" sz="28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6140" y="5571252"/>
            <a:ext cx="8144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 err="1">
                <a:solidFill>
                  <a:srgbClr val="3393FF"/>
                </a:solidFill>
              </a:rPr>
              <a:t>Orthologues</a:t>
            </a:r>
            <a:r>
              <a:rPr lang="en-US" sz="2400" b="1" dirty="0">
                <a:solidFill>
                  <a:srgbClr val="3393FF"/>
                </a:solidFill>
              </a:rPr>
              <a:t>:</a:t>
            </a:r>
            <a:r>
              <a:rPr lang="en-US" sz="2400" dirty="0"/>
              <a:t> homologues that diverged through speciation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315659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ancestral </a:t>
              </a:r>
              <a:r>
                <a:rPr lang="en-US" dirty="0" err="1" smtClean="0">
                  <a:solidFill>
                    <a:schemeClr val="tx1"/>
                  </a:solidFill>
                </a:rPr>
                <a:t>copy:ftA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580269" y="3596631"/>
            <a:ext cx="754013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40924" y="3426837"/>
            <a:ext cx="2472132" cy="3599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copy 1:ftA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8583" y="3426837"/>
            <a:ext cx="2472132" cy="3599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copy 2:ftA’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>
            <a:stCxn id="6" idx="2"/>
            <a:endCxn id="18" idx="0"/>
          </p:cNvCxnSpPr>
          <p:nvPr/>
        </p:nvCxnSpPr>
        <p:spPr>
          <a:xfrm flipH="1">
            <a:off x="2576990" y="1871135"/>
            <a:ext cx="1796781" cy="1555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9" idx="0"/>
          </p:cNvCxnSpPr>
          <p:nvPr/>
        </p:nvCxnSpPr>
        <p:spPr>
          <a:xfrm>
            <a:off x="4373771" y="1871135"/>
            <a:ext cx="1700878" cy="1555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42491" y="2462150"/>
            <a:ext cx="186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cxnSp>
        <p:nvCxnSpPr>
          <p:cNvPr id="23" name="Elbow Connector 22"/>
          <p:cNvCxnSpPr>
            <a:stCxn id="18" idx="2"/>
            <a:endCxn id="19" idx="2"/>
          </p:cNvCxnSpPr>
          <p:nvPr/>
        </p:nvCxnSpPr>
        <p:spPr>
          <a:xfrm rot="16200000" flipH="1">
            <a:off x="4325819" y="2037971"/>
            <a:ext cx="12700" cy="3497659"/>
          </a:xfrm>
          <a:prstGeom prst="bentConnector3">
            <a:avLst>
              <a:gd name="adj1" fmla="val 6720031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2491" y="4101951"/>
            <a:ext cx="182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8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0987" y="5808966"/>
            <a:ext cx="8600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93FF"/>
                </a:solidFill>
              </a:rPr>
              <a:t>Paralogues</a:t>
            </a:r>
            <a:r>
              <a:rPr lang="en-US" sz="2400" b="1" dirty="0">
                <a:solidFill>
                  <a:srgbClr val="3393FF"/>
                </a:solidFill>
              </a:rPr>
              <a:t>:</a:t>
            </a:r>
            <a:r>
              <a:rPr lang="en-US" sz="2400" dirty="0"/>
              <a:t> homologues that diverged through duplication within the same genome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2213572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8" name="Picture 7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9" name="Picture 8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James Hutton Institute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Formed from the Scottish Crop Research Institute (SCRI, Dundee) and Macaulay Land Use Research Institute (MLURI, Aberdeen) in 2011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Oversees Biomathematics and Statistics Scotland (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BioSS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University of Dundee Division of Plant Sciences based at Dundee site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3" descr="bb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65" y="5611254"/>
            <a:ext cx="6339258" cy="810993"/>
          </a:xfrm>
          <a:prstGeom prst="rect">
            <a:avLst/>
          </a:prstGeom>
        </p:spPr>
      </p:pic>
      <p:pic>
        <p:nvPicPr>
          <p:cNvPr id="5" name="Picture 4" descr="d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53" y="4042655"/>
            <a:ext cx="1422400" cy="119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858" y="4302506"/>
            <a:ext cx="45484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http://</a:t>
            </a:r>
            <a:r>
              <a:rPr lang="en-US" sz="32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www.hutton.ac.uk</a:t>
            </a:r>
            <a:endParaRPr lang="en-US" sz="32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201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22834" y="348712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964" y="348712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134207" y="1871135"/>
            <a:ext cx="2239564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88306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0655" y="2241541"/>
            <a:ext cx="127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8709" y="150180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ancestor:ftA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8381" y="34909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03619" y="348712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26287" y="4741850"/>
            <a:ext cx="4025236" cy="359964"/>
            <a:chOff x="2003513" y="1506437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9" name="Straight Connector 28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2444850" y="1506437"/>
              <a:ext cx="1668798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79568" y="4736196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species1:ftA’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310278" y="4756672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323330" y="47552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" name="Straight Arrow Connector 6"/>
          <p:cNvCxnSpPr>
            <a:stCxn id="22" idx="2"/>
            <a:endCxn id="33" idx="0"/>
          </p:cNvCxnSpPr>
          <p:nvPr/>
        </p:nvCxnSpPr>
        <p:spPr>
          <a:xfrm flipH="1">
            <a:off x="1279358" y="3847087"/>
            <a:ext cx="854849" cy="88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2"/>
            <a:endCxn id="38" idx="0"/>
          </p:cNvCxnSpPr>
          <p:nvPr/>
        </p:nvCxnSpPr>
        <p:spPr>
          <a:xfrm>
            <a:off x="2134207" y="3860255"/>
            <a:ext cx="871361" cy="89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532608" y="4756672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45" name="Straight Connector 4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513393" y="475667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cxnSp>
        <p:nvCxnSpPr>
          <p:cNvPr id="49" name="Straight Arrow Connector 48"/>
          <p:cNvCxnSpPr>
            <a:stCxn id="26" idx="2"/>
            <a:endCxn id="47" idx="0"/>
          </p:cNvCxnSpPr>
          <p:nvPr/>
        </p:nvCxnSpPr>
        <p:spPr>
          <a:xfrm>
            <a:off x="6185857" y="3856455"/>
            <a:ext cx="9774" cy="900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70049" y="3860255"/>
            <a:ext cx="186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cxnSp>
        <p:nvCxnSpPr>
          <p:cNvPr id="56" name="Elbow Connector 55"/>
          <p:cNvCxnSpPr>
            <a:stCxn id="47" idx="2"/>
            <a:endCxn id="33" idx="2"/>
          </p:cNvCxnSpPr>
          <p:nvPr/>
        </p:nvCxnSpPr>
        <p:spPr>
          <a:xfrm rot="5400000" flipH="1">
            <a:off x="3727257" y="2657630"/>
            <a:ext cx="20476" cy="4916273"/>
          </a:xfrm>
          <a:prstGeom prst="bentConnector3">
            <a:avLst>
              <a:gd name="adj1" fmla="val -4964099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797759" y="5269855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alibri"/>
                <a:cs typeface="Calibri"/>
              </a:rPr>
              <a:t>(co-)</a:t>
            </a:r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endParaRPr lang="en-US" sz="20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93585" y="5755863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(co-)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orthologues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/out-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52" name="Elbow Connector 51"/>
          <p:cNvCxnSpPr>
            <a:stCxn id="46" idx="2"/>
            <a:endCxn id="39" idx="2"/>
          </p:cNvCxnSpPr>
          <p:nvPr/>
        </p:nvCxnSpPr>
        <p:spPr>
          <a:xfrm rot="5400000">
            <a:off x="4585447" y="3530232"/>
            <a:ext cx="12700" cy="3172809"/>
          </a:xfrm>
          <a:prstGeom prst="bentConnector3">
            <a:avLst>
              <a:gd name="adj1" fmla="val 42065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10036" y="5101814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cxnSp>
        <p:nvCxnSpPr>
          <p:cNvPr id="63" name="Elbow Connector 62"/>
          <p:cNvCxnSpPr>
            <a:stCxn id="38" idx="2"/>
            <a:endCxn id="33" idx="2"/>
          </p:cNvCxnSpPr>
          <p:nvPr/>
        </p:nvCxnSpPr>
        <p:spPr>
          <a:xfrm rot="5400000" flipH="1">
            <a:off x="2132943" y="4251943"/>
            <a:ext cx="19039" cy="1726210"/>
          </a:xfrm>
          <a:prstGeom prst="bentConnector3">
            <a:avLst>
              <a:gd name="adj1" fmla="val -187849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1466137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22834" y="348712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964" y="348712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134207" y="1871135"/>
            <a:ext cx="2239564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88306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0655" y="2241541"/>
            <a:ext cx="127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8709" y="150180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ancestor:ftA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8381" y="34909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51163" y="348712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26287" y="4741850"/>
            <a:ext cx="4025236" cy="359964"/>
            <a:chOff x="2003513" y="1506437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9" name="Straight Connector 28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2444850" y="1506437"/>
              <a:ext cx="1668798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79568" y="4736196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species1:ftA’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729383" y="4751068"/>
            <a:ext cx="4127691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35" name="Straight Connector 3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511882" y="1511171"/>
              <a:ext cx="1633876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159703" y="475096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310278" y="4756672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915639" y="4736344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915639" y="4726976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23330" y="47552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" name="Straight Arrow Connector 6"/>
          <p:cNvCxnSpPr>
            <a:stCxn id="22" idx="2"/>
            <a:endCxn id="33" idx="0"/>
          </p:cNvCxnSpPr>
          <p:nvPr/>
        </p:nvCxnSpPr>
        <p:spPr>
          <a:xfrm flipH="1">
            <a:off x="1279358" y="3847087"/>
            <a:ext cx="854849" cy="88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2"/>
            <a:endCxn id="38" idx="0"/>
          </p:cNvCxnSpPr>
          <p:nvPr/>
        </p:nvCxnSpPr>
        <p:spPr>
          <a:xfrm>
            <a:off x="2134207" y="3860255"/>
            <a:ext cx="871361" cy="89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37" idx="0"/>
          </p:cNvCxnSpPr>
          <p:nvPr/>
        </p:nvCxnSpPr>
        <p:spPr>
          <a:xfrm flipH="1">
            <a:off x="5841941" y="3847087"/>
            <a:ext cx="320136" cy="90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2"/>
            <a:endCxn id="40" idx="0"/>
          </p:cNvCxnSpPr>
          <p:nvPr/>
        </p:nvCxnSpPr>
        <p:spPr>
          <a:xfrm>
            <a:off x="6162077" y="3847087"/>
            <a:ext cx="1453352" cy="879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20243" y="4003885"/>
            <a:ext cx="186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10036" y="5101814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98641" y="5105528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cxnSp>
        <p:nvCxnSpPr>
          <p:cNvPr id="49" name="Elbow Connector 48"/>
          <p:cNvCxnSpPr>
            <a:stCxn id="37" idx="2"/>
            <a:endCxn id="30" idx="2"/>
          </p:cNvCxnSpPr>
          <p:nvPr/>
        </p:nvCxnSpPr>
        <p:spPr>
          <a:xfrm rot="5400000" flipH="1">
            <a:off x="3551409" y="2829764"/>
            <a:ext cx="18482" cy="4562583"/>
          </a:xfrm>
          <a:prstGeom prst="bentConnector3">
            <a:avLst>
              <a:gd name="adj1" fmla="val -3772503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8" idx="2"/>
            <a:endCxn id="41" idx="2"/>
          </p:cNvCxnSpPr>
          <p:nvPr/>
        </p:nvCxnSpPr>
        <p:spPr>
          <a:xfrm rot="5400000" flipH="1" flipV="1">
            <a:off x="5292231" y="2809645"/>
            <a:ext cx="28259" cy="4601586"/>
          </a:xfrm>
          <a:prstGeom prst="bentConnector3">
            <a:avLst>
              <a:gd name="adj1" fmla="val -3572869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0" idx="2"/>
            <a:endCxn id="39" idx="2"/>
          </p:cNvCxnSpPr>
          <p:nvPr/>
        </p:nvCxnSpPr>
        <p:spPr>
          <a:xfrm rot="16200000" flipH="1">
            <a:off x="2131789" y="4249383"/>
            <a:ext cx="14822" cy="1719684"/>
          </a:xfrm>
          <a:prstGeom prst="bentConnector3">
            <a:avLst>
              <a:gd name="adj1" fmla="val 2879503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6" idx="2"/>
            <a:endCxn id="41" idx="2"/>
          </p:cNvCxnSpPr>
          <p:nvPr/>
        </p:nvCxnSpPr>
        <p:spPr>
          <a:xfrm rot="5400000" flipH="1" flipV="1">
            <a:off x="6721824" y="4225702"/>
            <a:ext cx="14724" cy="1755936"/>
          </a:xfrm>
          <a:prstGeom prst="bentConnector3">
            <a:avLst>
              <a:gd name="adj1" fmla="val -2659624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88248" y="5752574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out-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paralogues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/(co-)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orthologues</a:t>
            </a:r>
            <a:endParaRPr lang="en-US" sz="2000" b="1" dirty="0" smtClean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59" name="Elbow Connector 58"/>
          <p:cNvCxnSpPr>
            <a:stCxn id="38" idx="2"/>
            <a:endCxn id="37" idx="2"/>
          </p:cNvCxnSpPr>
          <p:nvPr/>
        </p:nvCxnSpPr>
        <p:spPr>
          <a:xfrm rot="5400000" flipH="1" flipV="1">
            <a:off x="4421618" y="3704245"/>
            <a:ext cx="4271" cy="2836373"/>
          </a:xfrm>
          <a:prstGeom prst="bentConnector3">
            <a:avLst>
              <a:gd name="adj1" fmla="val -710161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26857" y="5052520"/>
            <a:ext cx="1469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endParaRPr lang="en-US" sz="20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63738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4498" y="1358472"/>
            <a:ext cx="8584544" cy="5340271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BUT: </a:t>
            </a:r>
            <a:r>
              <a:rPr lang="en-US" sz="2800" dirty="0" smtClean="0">
                <a:solidFill>
                  <a:srgbClr val="FF0000"/>
                </a:solidFill>
              </a:rPr>
              <a:t>biology is not well-behaved: relationships can be 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difficult to infer</a:t>
            </a:r>
          </a:p>
          <a:p>
            <a:pPr lvl="1"/>
            <a:r>
              <a:rPr lang="en-US" sz="2000" dirty="0" smtClean="0"/>
              <a:t>Gene loss occurs</a:t>
            </a:r>
          </a:p>
          <a:p>
            <a:pPr lvl="1"/>
            <a:r>
              <a:rPr lang="en-US" sz="2000" dirty="0" smtClean="0"/>
              <a:t>Homologues can diverge – sometimes very widely: hard to </a:t>
            </a:r>
            <a:r>
              <a:rPr lang="en-US" sz="2000" dirty="0" err="1" smtClean="0"/>
              <a:t>recognise</a:t>
            </a:r>
            <a:endParaRPr lang="en-US" sz="2000" dirty="0" smtClean="0"/>
          </a:p>
          <a:p>
            <a:pPr lvl="1"/>
            <a:r>
              <a:rPr lang="en-US" sz="2000" dirty="0" smtClean="0"/>
              <a:t>Reconstructed evolutionary trees for speciation events may not be robust</a:t>
            </a:r>
          </a:p>
          <a:p>
            <a:pPr lvl="1"/>
            <a:r>
              <a:rPr lang="en-US" sz="2000" b="1" u="sng" dirty="0" smtClean="0">
                <a:solidFill>
                  <a:schemeClr val="accent4">
                    <a:lumMod val="75000"/>
                  </a:schemeClr>
                </a:solidFill>
              </a:rPr>
              <a:t>We don’t have a record of history, we can only infer it!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91821"/>
            <a:ext cx="586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 (2011)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:10.1093/bib/bbr030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49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  <p:cxnSp>
        <p:nvCxnSpPr>
          <p:cNvPr id="69" name="Straight Arrow Connector 68"/>
          <p:cNvCxnSpPr>
            <a:stCxn id="30" idx="2"/>
            <a:endCxn id="65" idx="0"/>
          </p:cNvCxnSpPr>
          <p:nvPr/>
        </p:nvCxnSpPr>
        <p:spPr>
          <a:xfrm>
            <a:off x="1155773" y="3593021"/>
            <a:ext cx="11682" cy="1106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39" idx="2"/>
            <a:endCxn id="66" idx="0"/>
          </p:cNvCxnSpPr>
          <p:nvPr/>
        </p:nvCxnSpPr>
        <p:spPr>
          <a:xfrm flipH="1">
            <a:off x="2859807" y="3607843"/>
            <a:ext cx="15650" cy="1111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1" idx="2"/>
            <a:endCxn id="75" idx="0"/>
          </p:cNvCxnSpPr>
          <p:nvPr/>
        </p:nvCxnSpPr>
        <p:spPr>
          <a:xfrm>
            <a:off x="7174653" y="3587515"/>
            <a:ext cx="53065" cy="1080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6" idx="2"/>
          </p:cNvCxnSpPr>
          <p:nvPr/>
        </p:nvCxnSpPr>
        <p:spPr>
          <a:xfrm flipH="1">
            <a:off x="5409440" y="3602239"/>
            <a:ext cx="9277" cy="126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Multiply 82"/>
          <p:cNvSpPr/>
          <p:nvPr/>
        </p:nvSpPr>
        <p:spPr>
          <a:xfrm>
            <a:off x="5157109" y="3989953"/>
            <a:ext cx="514853" cy="50625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1113119" y="3748401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extensive</a:t>
            </a:r>
            <a:b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divergence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073777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487055" y="243725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9185" y="243725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098428" y="1871135"/>
            <a:ext cx="2275343" cy="566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52527" cy="566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44707" y="2112832"/>
            <a:ext cx="127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8709" y="150180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ancestor:ftA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22602" y="244105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15384" y="243725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08912" y="3407585"/>
            <a:ext cx="3819026" cy="0"/>
          </a:xfrm>
          <a:prstGeom prst="lin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67009" y="3233057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5983" y="3227403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species1:ftA’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296882" y="3412069"/>
            <a:ext cx="3726241" cy="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27202" y="3242275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727202" y="324217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186693" y="3247879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483138" y="3227551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483138" y="3218183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99745" y="324644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" name="Straight Arrow Connector 6"/>
          <p:cNvCxnSpPr>
            <a:stCxn id="22" idx="2"/>
            <a:endCxn id="33" idx="0"/>
          </p:cNvCxnSpPr>
          <p:nvPr/>
        </p:nvCxnSpPr>
        <p:spPr>
          <a:xfrm flipH="1">
            <a:off x="1155773" y="2797217"/>
            <a:ext cx="942655" cy="430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2"/>
            <a:endCxn id="38" idx="0"/>
          </p:cNvCxnSpPr>
          <p:nvPr/>
        </p:nvCxnSpPr>
        <p:spPr>
          <a:xfrm>
            <a:off x="2098428" y="2810385"/>
            <a:ext cx="783555" cy="436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37" idx="0"/>
          </p:cNvCxnSpPr>
          <p:nvPr/>
        </p:nvCxnSpPr>
        <p:spPr>
          <a:xfrm flipH="1">
            <a:off x="5409440" y="2797217"/>
            <a:ext cx="716858" cy="444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2"/>
            <a:endCxn id="40" idx="0"/>
          </p:cNvCxnSpPr>
          <p:nvPr/>
        </p:nvCxnSpPr>
        <p:spPr>
          <a:xfrm>
            <a:off x="6126298" y="2797217"/>
            <a:ext cx="1056630" cy="420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27395" y="2968868"/>
            <a:ext cx="1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6287" y="1175534"/>
            <a:ext cx="7894116" cy="3320671"/>
          </a:xfrm>
          <a:prstGeom prst="rect">
            <a:avLst/>
          </a:prstGeom>
          <a:solidFill>
            <a:srgbClr val="FFFFFF">
              <a:alpha val="7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293262" y="4879501"/>
            <a:ext cx="3819026" cy="0"/>
          </a:xfrm>
          <a:prstGeom prst="lin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51359" y="4704973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40333" y="4699319"/>
            <a:ext cx="1454244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species1:ftA?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171043" y="4719795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184095" y="471835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6195395" y="4862282"/>
            <a:ext cx="1845186" cy="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500596" y="4677764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500596" y="46683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species2:ftA?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64237" y="5301869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cxnSp>
        <p:nvCxnSpPr>
          <p:cNvPr id="88" name="Elbow Connector 87"/>
          <p:cNvCxnSpPr>
            <a:stCxn id="67" idx="2"/>
            <a:endCxn id="74" idx="2"/>
          </p:cNvCxnSpPr>
          <p:nvPr/>
        </p:nvCxnSpPr>
        <p:spPr>
          <a:xfrm rot="5400000" flipH="1" flipV="1">
            <a:off x="5004241" y="2899820"/>
            <a:ext cx="49962" cy="4325778"/>
          </a:xfrm>
          <a:prstGeom prst="bentConnector3">
            <a:avLst>
              <a:gd name="adj1" fmla="val -955598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240848" y="5687782"/>
            <a:ext cx="3834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alibri"/>
                <a:cs typeface="Calibri"/>
              </a:rPr>
              <a:t>out-</a:t>
            </a:r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paralogues</a:t>
            </a:r>
            <a:r>
              <a:rPr lang="en-US" sz="2000" b="1" dirty="0" smtClean="0">
                <a:solidFill>
                  <a:srgbClr val="FF0000"/>
                </a:solidFill>
                <a:latin typeface="Calibri"/>
                <a:cs typeface="Calibri"/>
              </a:rPr>
              <a:t>/(co-)</a:t>
            </a:r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r>
              <a:rPr lang="en-US" sz="2000" b="1" dirty="0" smtClean="0">
                <a:solidFill>
                  <a:srgbClr val="FF0000"/>
                </a:solidFill>
                <a:latin typeface="Calibri"/>
                <a:cs typeface="Calibri"/>
              </a:rPr>
              <a:t>?</a:t>
            </a:r>
          </a:p>
        </p:txBody>
      </p:sp>
      <p:cxnSp>
        <p:nvCxnSpPr>
          <p:cNvPr id="96" name="Elbow Connector 95"/>
          <p:cNvCxnSpPr>
            <a:stCxn id="64" idx="2"/>
            <a:endCxn id="74" idx="2"/>
          </p:cNvCxnSpPr>
          <p:nvPr/>
        </p:nvCxnSpPr>
        <p:spPr>
          <a:xfrm rot="5400000" flipH="1" flipV="1">
            <a:off x="4152512" y="2025339"/>
            <a:ext cx="27209" cy="6051988"/>
          </a:xfrm>
          <a:prstGeom prst="bentConnector3">
            <a:avLst>
              <a:gd name="adj1" fmla="val -364684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64" idx="2"/>
            <a:endCxn id="66" idx="2"/>
          </p:cNvCxnSpPr>
          <p:nvPr/>
        </p:nvCxnSpPr>
        <p:spPr>
          <a:xfrm rot="16200000" flipH="1">
            <a:off x="1992554" y="4212506"/>
            <a:ext cx="14822" cy="1719684"/>
          </a:xfrm>
          <a:prstGeom prst="bentConnector3">
            <a:avLst>
              <a:gd name="adj1" fmla="val 4500439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36769" y="5276320"/>
            <a:ext cx="15568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contemporary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sequence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981147" y="1224804"/>
            <a:ext cx="10891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historical</a:t>
            </a:r>
            <a:b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events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40848" y="5193231"/>
            <a:ext cx="3798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out-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paralogues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/(co-)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orthologues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345964"/>
            <a:ext cx="6840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Classifications of </a:t>
            </a:r>
            <a:r>
              <a:rPr lang="en-US" sz="2400" b="1" u="sng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orthology</a:t>
            </a:r>
            <a:r>
              <a:rPr 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/</a:t>
            </a:r>
            <a:r>
              <a:rPr lang="en-US" sz="2400" b="1" u="sng" dirty="0" err="1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paralogy</a:t>
            </a:r>
            <a:r>
              <a:rPr 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are inferences</a:t>
            </a:r>
          </a:p>
        </p:txBody>
      </p:sp>
    </p:spTree>
    <p:extLst>
      <p:ext uri="{BB962C8B-B14F-4D97-AF65-F5344CB8AC3E}">
        <p14:creationId xmlns:p14="http://schemas.microsoft.com/office/powerpoint/2010/main" val="50723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4498" y="1163781"/>
            <a:ext cx="8584544" cy="5340271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BUT: </a:t>
            </a:r>
            <a:r>
              <a:rPr lang="en-US" sz="2800" dirty="0" smtClean="0">
                <a:solidFill>
                  <a:srgbClr val="FF0000"/>
                </a:solidFill>
              </a:rPr>
              <a:t>biology is not well-behaved: relationships can be 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difficult to infer</a:t>
            </a:r>
          </a:p>
          <a:p>
            <a:pPr lvl="1"/>
            <a:r>
              <a:rPr lang="en-US" sz="2000" dirty="0" smtClean="0"/>
              <a:t>Gene loss occurs</a:t>
            </a:r>
          </a:p>
          <a:p>
            <a:pPr lvl="1"/>
            <a:r>
              <a:rPr lang="en-US" sz="2000" dirty="0" smtClean="0"/>
              <a:t>Homologues can diverge – sometimes very widely: hard to </a:t>
            </a:r>
            <a:r>
              <a:rPr lang="en-US" sz="2000" dirty="0" err="1" smtClean="0"/>
              <a:t>recognise</a:t>
            </a:r>
            <a:endParaRPr lang="en-US" sz="2000" dirty="0" smtClean="0"/>
          </a:p>
          <a:p>
            <a:pPr lvl="1"/>
            <a:r>
              <a:rPr lang="en-US" sz="2000" dirty="0" smtClean="0"/>
              <a:t>Reconstructed evolutionary trees for speciation events may not be robust</a:t>
            </a:r>
          </a:p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Some resources and tools ‘bend’ definitions, e.g.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Ensembl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Compara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OrthoMCL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26006"/>
            <a:ext cx="7190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>
                <a:hlinkClick r:id="rId2"/>
              </a:rPr>
              <a:t>http://www.ensembl.org/info/genome/compara/ </a:t>
            </a:r>
            <a:r>
              <a:rPr lang="en-US" dirty="0" smtClean="0">
                <a:hlinkClick r:id="rId2"/>
              </a:rPr>
              <a:t>homology_method.html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 (2011)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:10.1093/bib/bbr030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o-orthologu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19" y="3983833"/>
            <a:ext cx="4648072" cy="2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0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“</a:t>
            </a:r>
            <a:r>
              <a:rPr lang="en-US" dirty="0" err="1" smtClean="0"/>
              <a:t>Orthology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7369" y="1313982"/>
            <a:ext cx="7879461" cy="444312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/>
              <a:t>Frequently abused/misused as a term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” was defined as an evolutionary relationship, but now often bent into service as a functional descriptor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Strictly defined only for two species or clades!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/>
              <a:t>(cf. cluster definitions </a:t>
            </a:r>
            <a:r>
              <a:rPr lang="en-US" sz="1800" dirty="0" err="1" smtClean="0"/>
              <a:t>OrthoMCL</a:t>
            </a:r>
            <a:r>
              <a:rPr lang="en-US" sz="1800" dirty="0" smtClean="0"/>
              <a:t>, etc.)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is not always transitive </a:t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400" dirty="0" smtClean="0"/>
              <a:t>(A is </a:t>
            </a:r>
            <a:r>
              <a:rPr lang="en-US" sz="1400" dirty="0" err="1" smtClean="0"/>
              <a:t>orthologue</a:t>
            </a:r>
            <a:r>
              <a:rPr lang="en-US" sz="1400" dirty="0" smtClean="0"/>
              <a:t> of </a:t>
            </a:r>
            <a:r>
              <a:rPr lang="en-US" sz="1400" dirty="0"/>
              <a:t>C</a:t>
            </a:r>
            <a:r>
              <a:rPr lang="en-US" sz="1400" dirty="0" smtClean="0"/>
              <a:t> and B is </a:t>
            </a:r>
            <a:r>
              <a:rPr lang="en-US" sz="1400" dirty="0" err="1" smtClean="0"/>
              <a:t>orthologue</a:t>
            </a:r>
            <a:r>
              <a:rPr lang="en-US" sz="1400" dirty="0" smtClean="0"/>
              <a:t> of C does not necessarily imply A is an </a:t>
            </a:r>
            <a:r>
              <a:rPr lang="en-US" sz="1400" dirty="0" err="1" smtClean="0"/>
              <a:t>orthologue</a:t>
            </a:r>
            <a:r>
              <a:rPr lang="en-US" sz="1400" dirty="0" smtClean="0"/>
              <a:t> of B)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36145"/>
            <a:ext cx="7810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Storm &amp;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Sonnhammer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(2002)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Bioinformatics.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:10.1093/bioinformatics/18.1.92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/>
            </a:r>
            <a:b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</a:b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Jensen (2001)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Genome Biol.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doi:10.1186/gb-2001-2-8-interactions1002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Fitch (2000)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Trends Genet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doi:10.1016/S0168-9525(00)02005-9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11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Ensembl</a:t>
            </a:r>
            <a:r>
              <a:rPr lang="en-US" dirty="0"/>
              <a:t> </a:t>
            </a:r>
            <a:r>
              <a:rPr lang="en-US" dirty="0" err="1" smtClean="0"/>
              <a:t>Compara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88201" y="1163783"/>
            <a:ext cx="3805730" cy="48296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2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within_species_paralog</a:t>
            </a:r>
            <a:r>
              <a:rPr 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same-species </a:t>
            </a:r>
            <a:r>
              <a:rPr lang="en-US" sz="2400" dirty="0" err="1" smtClean="0"/>
              <a:t>paralogue</a:t>
            </a:r>
            <a:r>
              <a:rPr lang="en-US" sz="2400" dirty="0" smtClean="0"/>
              <a:t> (in-</a:t>
            </a:r>
            <a:r>
              <a:rPr lang="en-US" sz="2400" dirty="0" err="1" smtClean="0"/>
              <a:t>paralogue</a:t>
            </a:r>
            <a:r>
              <a:rPr lang="en-US" sz="2400" dirty="0" smtClean="0"/>
              <a:t>)</a:t>
            </a:r>
          </a:p>
          <a:p>
            <a:r>
              <a:rPr lang="en-US" sz="1200" b="1" dirty="0" smtClean="0">
                <a:solidFill>
                  <a:srgbClr val="BF6000"/>
                </a:solidFill>
                <a:latin typeface="Courier New"/>
                <a:cs typeface="Courier New"/>
              </a:rPr>
              <a:t>ortholog_one2one:</a:t>
            </a:r>
            <a:r>
              <a:rPr lang="en-US" sz="2400" b="1" dirty="0" smtClean="0">
                <a:latin typeface="Courier New"/>
                <a:cs typeface="Courier New"/>
              </a:rPr>
              <a:t> </a:t>
            </a:r>
            <a:br>
              <a:rPr lang="en-US" sz="2400" b="1" dirty="0" smtClean="0">
                <a:latin typeface="Courier New"/>
                <a:cs typeface="Courier New"/>
              </a:rPr>
            </a:br>
            <a:r>
              <a:rPr lang="en-US" sz="2400" dirty="0" err="1" smtClean="0"/>
              <a:t>orthologue</a:t>
            </a:r>
            <a:endParaRPr lang="en-US" sz="2400" dirty="0" smtClean="0"/>
          </a:p>
          <a:p>
            <a:r>
              <a:rPr lang="en-US" sz="1200" b="1" dirty="0" smtClean="0">
                <a:solidFill>
                  <a:srgbClr val="BF6000"/>
                </a:solidFill>
                <a:latin typeface="Courier New"/>
                <a:cs typeface="Courier New"/>
              </a:rPr>
              <a:t>ortholog_one2many: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err="1" smtClean="0"/>
              <a:t>orthologue</a:t>
            </a:r>
            <a:r>
              <a:rPr lang="en-US" sz="2400" dirty="0" smtClean="0"/>
              <a:t>/</a:t>
            </a:r>
            <a:r>
              <a:rPr lang="en-US" sz="2400" dirty="0" err="1" smtClean="0"/>
              <a:t>paralogue</a:t>
            </a:r>
            <a:r>
              <a:rPr lang="en-US" sz="2400" dirty="0" smtClean="0"/>
              <a:t> relationship</a:t>
            </a:r>
          </a:p>
          <a:p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rPr>
              <a:t>orthology_many2many: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err="1" smtClean="0"/>
              <a:t>orthologue</a:t>
            </a:r>
            <a:r>
              <a:rPr lang="en-US" sz="2400" dirty="0" smtClean="0"/>
              <a:t>/</a:t>
            </a:r>
            <a:r>
              <a:rPr lang="en-US" sz="2400" dirty="0" err="1" smtClean="0"/>
              <a:t>paralogue</a:t>
            </a:r>
            <a:r>
              <a:rPr lang="en-US" sz="2400" dirty="0" smtClean="0"/>
              <a:t> relationship</a:t>
            </a:r>
            <a:endParaRPr lang="en-US" sz="2400" dirty="0"/>
          </a:p>
        </p:txBody>
      </p:sp>
      <p:pic>
        <p:nvPicPr>
          <p:cNvPr id="6" name="Picture 5" descr="ensembl_tree_exampl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46" y="1741851"/>
            <a:ext cx="5484353" cy="3769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6754"/>
            <a:ext cx="582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Vilella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:10.1101/gr.073585.107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069" y="5922558"/>
            <a:ext cx="568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NOTE: taxonomies are not always correct…</a:t>
            </a:r>
          </a:p>
        </p:txBody>
      </p:sp>
    </p:spTree>
    <p:extLst>
      <p:ext uri="{BB962C8B-B14F-4D97-AF65-F5344CB8AC3E}">
        <p14:creationId xmlns:p14="http://schemas.microsoft.com/office/powerpoint/2010/main" val="1548375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“</a:t>
            </a:r>
            <a:r>
              <a:rPr lang="en-US" dirty="0" err="1" smtClean="0"/>
              <a:t>Orthologues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7814" y="1508696"/>
            <a:ext cx="7508515" cy="492443"/>
          </a:xfrm>
        </p:spPr>
        <p:txBody>
          <a:bodyPr/>
          <a:lstStyle/>
          <a:p>
            <a:pPr marL="108000" indent="0">
              <a:buNone/>
            </a:pPr>
            <a:r>
              <a:rPr lang="en-US" dirty="0" smtClean="0"/>
              <a:t>Or, more pragmatically for hypothesis generation…</a:t>
            </a:r>
            <a:endParaRPr lang="en-U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8087" y="2779458"/>
            <a:ext cx="7198242" cy="34559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Finding evolutionary (and/or functional) equivalents of features across two or more organisms’ genomes.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24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8422" y="401864"/>
            <a:ext cx="6749672" cy="655200"/>
          </a:xfrm>
        </p:spPr>
        <p:txBody>
          <a:bodyPr>
            <a:normAutofit/>
          </a:bodyPr>
          <a:lstStyle/>
          <a:p>
            <a:r>
              <a:rPr lang="en-US" dirty="0" smtClean="0"/>
              <a:t>Why “</a:t>
            </a:r>
            <a:r>
              <a:rPr lang="en-US" dirty="0" err="1" smtClean="0"/>
              <a:t>orthologues</a:t>
            </a:r>
            <a:r>
              <a:rPr lang="en-US" dirty="0" smtClean="0"/>
              <a:t>”?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25996" y="1163782"/>
            <a:ext cx="8584544" cy="5315576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Need to </a:t>
            </a:r>
            <a:r>
              <a:rPr lang="en-US" sz="2400" dirty="0" err="1" smtClean="0"/>
              <a:t>formalise</a:t>
            </a:r>
            <a:r>
              <a:rPr lang="en-US" sz="2400" dirty="0" smtClean="0"/>
              <a:t> the concept of </a:t>
            </a:r>
            <a:r>
              <a:rPr lang="en-US" sz="2400" b="1" i="1" dirty="0" smtClean="0">
                <a:solidFill>
                  <a:schemeClr val="accent5"/>
                </a:solidFill>
              </a:rPr>
              <a:t>corresponding genes</a:t>
            </a:r>
            <a:r>
              <a:rPr lang="en-US" sz="2400" i="1" dirty="0"/>
              <a:t> 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dirty="0" smtClean="0"/>
              <a:t>across multiple organisms.</a:t>
            </a:r>
          </a:p>
          <a:p>
            <a:pPr lvl="1"/>
            <a:r>
              <a:rPr lang="en-US" sz="1800" dirty="0" smtClean="0"/>
              <a:t>Evolutionary</a:t>
            </a:r>
          </a:p>
          <a:p>
            <a:pPr lvl="1"/>
            <a:r>
              <a:rPr lang="en-US" sz="1800" dirty="0" smtClean="0"/>
              <a:t>Functional? (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“The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</a:rPr>
              <a:t>Ortholog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 Conjecture”</a:t>
            </a:r>
            <a:r>
              <a:rPr lang="en-US" sz="1800" dirty="0" smtClean="0"/>
              <a:t>)</a:t>
            </a:r>
          </a:p>
          <a:p>
            <a:r>
              <a:rPr lang="en-US" sz="2400" dirty="0" smtClean="0"/>
              <a:t>Applications in:</a:t>
            </a:r>
          </a:p>
          <a:p>
            <a:pPr lvl="1"/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Comparative genomics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Functional genomics</a:t>
            </a:r>
          </a:p>
          <a:p>
            <a:pPr lvl="1"/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Phylogenetics</a:t>
            </a:r>
            <a:r>
              <a:rPr lang="en-US" sz="1800" dirty="0" smtClean="0"/>
              <a:t>, …</a:t>
            </a:r>
          </a:p>
          <a:p>
            <a:r>
              <a:rPr lang="en-US" sz="2400" dirty="0" smtClean="0"/>
              <a:t>Many (&gt;35) databases attempt to describe </a:t>
            </a:r>
            <a:br>
              <a:rPr lang="en-US" sz="2400" dirty="0" smtClean="0"/>
            </a:br>
            <a:r>
              <a:rPr lang="en-US" sz="2400" dirty="0" smtClean="0"/>
              <a:t>orthologous relationships</a:t>
            </a:r>
          </a:p>
          <a:p>
            <a:pPr lvl="1"/>
            <a:r>
              <a:rPr lang="en-US" sz="1800" dirty="0">
                <a:hlinkClick r:id="rId2"/>
              </a:rPr>
              <a:t>http://</a:t>
            </a:r>
            <a:r>
              <a:rPr lang="en-US" sz="1800" dirty="0" err="1">
                <a:hlinkClick r:id="rId2"/>
              </a:rPr>
              <a:t>questfororthologs.org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orthology_databases</a:t>
            </a:r>
            <a:endParaRPr lang="en-US" sz="1800" dirty="0" smtClean="0"/>
          </a:p>
        </p:txBody>
      </p:sp>
      <p:pic>
        <p:nvPicPr>
          <p:cNvPr id="6" name="Picture 5" descr="orthology_datab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92" y="1636818"/>
            <a:ext cx="2642848" cy="4546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34670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Dessimoz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(2011)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Brief.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Bioinf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4"/>
              </a:rPr>
              <a:t>doi:</a:t>
            </a:r>
            <a:r>
              <a:rPr lang="it-IT" dirty="0">
                <a:hlinkClick r:id="rId4"/>
              </a:rPr>
              <a:t>10.1093/bib/bbr057</a:t>
            </a:r>
            <a:endParaRPr lang="en-US" i="1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Chen &amp; Zhang (2012)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doi:10.1371/journal.pcbi.1002784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Altenhoff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al. (2012)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6"/>
              </a:rPr>
              <a:t>doi:10.1371/journal.pcbi.1002514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6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“</a:t>
            </a:r>
            <a:r>
              <a:rPr lang="en-US" dirty="0" err="1" smtClean="0"/>
              <a:t>orthologues</a:t>
            </a:r>
            <a:r>
              <a:rPr lang="en-US" dirty="0" smtClean="0"/>
              <a:t>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1"/>
            <a:ext cx="7664854" cy="440547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800" dirty="0" smtClean="0"/>
              <a:t>Many published methods and databases: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Pairwise between two genomes:</a:t>
            </a:r>
            <a:r>
              <a:rPr lang="en-US" sz="2000" dirty="0" smtClean="0"/>
              <a:t> </a:t>
            </a:r>
          </a:p>
          <a:p>
            <a:pPr lvl="2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hlinkClick r:id="rId2"/>
              </a:rPr>
              <a:t>RBBH</a:t>
            </a:r>
            <a:r>
              <a:rPr lang="en-US" sz="2000" dirty="0" smtClean="0"/>
              <a:t> (aka BBH, RBH, etc.), </a:t>
            </a:r>
            <a:r>
              <a:rPr lang="en-US" sz="2000" dirty="0" smtClean="0">
                <a:hlinkClick r:id="rId3"/>
              </a:rPr>
              <a:t>RSD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4"/>
              </a:rPr>
              <a:t>InParanoid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5"/>
              </a:rPr>
              <a:t>RoundUp</a:t>
            </a:r>
            <a:endParaRPr lang="en-US" sz="2000" dirty="0" smtClean="0"/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Multi-genome:</a:t>
            </a:r>
            <a:r>
              <a:rPr lang="en-US" sz="2000" dirty="0" smtClean="0"/>
              <a:t> </a:t>
            </a:r>
          </a:p>
          <a:p>
            <a:pPr lvl="2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/>
              <a:t>Graph-based: </a:t>
            </a:r>
            <a:r>
              <a:rPr lang="en-US" sz="2000" dirty="0" smtClean="0">
                <a:hlinkClick r:id="rId6"/>
              </a:rPr>
              <a:t>COG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7"/>
              </a:rPr>
              <a:t>eggNOG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8"/>
              </a:rPr>
              <a:t>OrthoDB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9"/>
              </a:rPr>
              <a:t>OrthoMCL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0"/>
              </a:rPr>
              <a:t>OMA</a:t>
            </a:r>
            <a:r>
              <a:rPr lang="en-US" sz="2000" dirty="0" smtClean="0"/>
              <a:t>, </a:t>
            </a:r>
            <a:r>
              <a:rPr lang="en-US" sz="2000" dirty="0" err="1" smtClean="0">
                <a:hlinkClick r:id="rId11"/>
              </a:rPr>
              <a:t>MultiParanoid</a:t>
            </a:r>
            <a:endParaRPr lang="en-US" sz="2000" dirty="0" smtClean="0"/>
          </a:p>
          <a:p>
            <a:pPr lvl="2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/>
              <a:t>Tree-based: </a:t>
            </a:r>
            <a:r>
              <a:rPr lang="en-US" sz="2000" dirty="0" smtClean="0">
                <a:hlinkClick r:id="rId12"/>
              </a:rPr>
              <a:t>TreeFam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3"/>
              </a:rPr>
              <a:t>Ensembl Compara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4"/>
              </a:rPr>
              <a:t>PhylomeDB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5"/>
              </a:rPr>
              <a:t>LOFT</a:t>
            </a:r>
            <a:endParaRPr lang="en-US" sz="2000" dirty="0" smtClean="0"/>
          </a:p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400" dirty="0" smtClean="0"/>
              <a:t>Methods may apply different - or </a:t>
            </a:r>
            <a:r>
              <a:rPr lang="en-US" sz="2400" i="1" dirty="0" smtClean="0"/>
              <a:t>refined</a:t>
            </a:r>
            <a:r>
              <a:rPr lang="en-US" sz="2400" dirty="0" smtClean="0"/>
              <a:t> - definitions of </a:t>
            </a:r>
            <a:r>
              <a:rPr lang="en-US" sz="2400" dirty="0" err="1" smtClean="0"/>
              <a:t>orthology</a:t>
            </a:r>
            <a:r>
              <a:rPr lang="en-US" sz="2400" dirty="0" smtClean="0"/>
              <a:t>, </a:t>
            </a:r>
            <a:r>
              <a:rPr lang="en-US" sz="2400" dirty="0" err="1" smtClean="0"/>
              <a:t>paralogy</a:t>
            </a:r>
            <a:r>
              <a:rPr lang="en-US" sz="2400" dirty="0" smtClean="0"/>
              <a:t>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30424"/>
            <a:ext cx="574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smtClean="0">
                <a:hlinkClick r:id="rId16"/>
              </a:rPr>
              <a:t>d</a:t>
            </a:r>
            <a:r>
              <a:rPr lang="fr-FR" sz="1600" dirty="0" smtClean="0">
                <a:hlinkClick r:id="rId16"/>
              </a:rPr>
              <a:t>oi:10.1371/journal.pone.0018755</a:t>
            </a:r>
            <a:r>
              <a:rPr lang="fr-FR" sz="1600" dirty="0" smtClean="0"/>
              <a:t> </a:t>
            </a: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17"/>
              </a:rPr>
              <a:t>doi:</a:t>
            </a:r>
            <a:r>
              <a:rPr lang="en-US" sz="1600" dirty="0" smtClean="0">
                <a:hlinkClick r:id="rId17"/>
              </a:rPr>
              <a:t>10.1002</a:t>
            </a:r>
            <a:r>
              <a:rPr lang="en-US" sz="1600" dirty="0">
                <a:hlinkClick r:id="rId17"/>
              </a:rPr>
              <a:t>/bies.</a:t>
            </a:r>
            <a:r>
              <a:rPr lang="en-US" sz="1600" dirty="0" smtClean="0">
                <a:hlinkClick r:id="rId17"/>
              </a:rPr>
              <a:t>201100062</a:t>
            </a:r>
            <a:endParaRPr lang="en-US" sz="1600" dirty="0" smtClean="0"/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18"/>
              </a:rPr>
              <a:t>doi:10.1093/bib/bbr030</a:t>
            </a:r>
            <a:endParaRPr lang="en-US" sz="1600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22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9" name="Picture 8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10" name="Picture 9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Centres of Expertise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8083" y="1163781"/>
            <a:ext cx="7788274" cy="546925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Centre for Research on Potato and Other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Solanaceous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Plants: </a:t>
            </a:r>
            <a:r>
              <a:rPr lang="en-US" sz="1400" dirty="0">
                <a:hlinkClick r:id="rId5"/>
              </a:rPr>
              <a:t>http://www.hutton.ac.uk/research/groups/cell-and-molecular-sciences/</a:t>
            </a:r>
            <a:r>
              <a:rPr lang="en-US" sz="1400" dirty="0" smtClean="0">
                <a:hlinkClick r:id="rId5"/>
              </a:rPr>
              <a:t>crps</a:t>
            </a:r>
            <a:endParaRPr lang="en-US" sz="2400" dirty="0" smtClean="0"/>
          </a:p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The Dundee Effector Consortium (DEC;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with University of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Dundee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): </a:t>
            </a:r>
            <a:r>
              <a:rPr lang="en-US" sz="1400" dirty="0">
                <a:hlinkClick r:id="rId6"/>
              </a:rPr>
              <a:t>http://www.hutton.ac.uk/research/groups/cell-and-molecular-sciences/dundee-effector-</a:t>
            </a:r>
            <a:r>
              <a:rPr lang="en-US" sz="1400" dirty="0" smtClean="0">
                <a:hlinkClick r:id="rId6"/>
              </a:rPr>
              <a:t>consortium</a:t>
            </a:r>
            <a:endParaRPr lang="en-US" sz="1400" dirty="0" smtClean="0"/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Centre for Human and Animal Pathogens in the Environment (HAP-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E): </a:t>
            </a:r>
            <a:r>
              <a:rPr lang="en-US" sz="1400" dirty="0">
                <a:hlinkClick r:id="rId7"/>
              </a:rPr>
              <a:t>http://www.hutton.ac.uk/research/themes/controlling-weeds-pests-and-diseases/</a:t>
            </a:r>
            <a:r>
              <a:rPr lang="en-US" sz="1400" dirty="0" smtClean="0">
                <a:hlinkClick r:id="rId7"/>
              </a:rPr>
              <a:t>hape</a:t>
            </a:r>
            <a:endParaRPr lang="en-US" sz="1400" dirty="0" smtClean="0"/>
          </a:p>
          <a:p>
            <a:pPr marL="115200" indent="0">
              <a:buNone/>
            </a:pPr>
            <a:endParaRPr lang="en-US" sz="2400" dirty="0"/>
          </a:p>
        </p:txBody>
      </p:sp>
      <p:pic>
        <p:nvPicPr>
          <p:cNvPr id="4" name="Picture 3" descr="Effector Retreat pple._resize_no_petra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59" y="4208342"/>
            <a:ext cx="3496822" cy="253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87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Evaluating 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Predictions</a:t>
            </a:r>
            <a:endParaRPr lang="en-US" sz="32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34975" y="2627920"/>
            <a:ext cx="7491354" cy="34559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Which methods work best?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(and what do we even mean by “best”, anyway?)</a:t>
            </a:r>
          </a:p>
        </p:txBody>
      </p:sp>
    </p:spTree>
    <p:extLst>
      <p:ext uri="{BB962C8B-B14F-4D97-AF65-F5344CB8AC3E}">
        <p14:creationId xmlns:p14="http://schemas.microsoft.com/office/powerpoint/2010/main" val="3996733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Predictions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426283" y="1163782"/>
            <a:ext cx="8268121" cy="47942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 smtClean="0"/>
              <a:t>Works the same way for all prediction tools</a:t>
            </a:r>
          </a:p>
          <a:p>
            <a:pPr marL="5724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Define a “validation set” (gold standard), unseen by the prediction tool</a:t>
            </a:r>
          </a:p>
          <a:p>
            <a:pPr marL="5724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Make predictions with the </a:t>
            </a:r>
            <a:b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tool</a:t>
            </a:r>
          </a:p>
          <a:p>
            <a:pPr marL="5724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Evaluate confusion matrix</a:t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and performance </a:t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statistics</a:t>
            </a:r>
          </a:p>
          <a:p>
            <a:pPr lvl="1"/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Sensitivity</a:t>
            </a:r>
          </a:p>
          <a:p>
            <a:pPr lvl="1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Specificity</a:t>
            </a:r>
          </a:p>
          <a:p>
            <a:pPr lvl="1"/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Accuracy 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534437"/>
              </p:ext>
            </p:extLst>
          </p:nvPr>
        </p:nvGraphicFramePr>
        <p:xfrm>
          <a:off x="4698432" y="2376049"/>
          <a:ext cx="3667813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67390"/>
                <a:gridCol w="975734"/>
                <a:gridCol w="12246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r>
                        <a:rPr lang="en-US" dirty="0" err="1" smtClean="0"/>
                        <a:t>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ve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Predict +</a:t>
                      </a:r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ve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TP</a:t>
                      </a:r>
                      <a:endParaRPr lang="en-US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/>
                          </a:solidFill>
                        </a:rPr>
                        <a:t>FP</a:t>
                      </a:r>
                      <a:endParaRPr lang="en-US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Predict -</a:t>
                      </a:r>
                      <a:r>
                        <a:rPr lang="en-US" b="1" dirty="0" err="1" smtClean="0">
                          <a:solidFill>
                            <a:srgbClr val="3366FF"/>
                          </a:solidFill>
                        </a:rPr>
                        <a:t>ve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8000"/>
                          </a:solidFill>
                        </a:rPr>
                        <a:t>FN</a:t>
                      </a:r>
                      <a:endParaRPr lang="en-US" b="1" dirty="0">
                        <a:solidFill>
                          <a:srgbClr val="FF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TN</a:t>
                      </a:r>
                      <a:endParaRPr 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25087"/>
              </p:ext>
            </p:extLst>
          </p:nvPr>
        </p:nvGraphicFramePr>
        <p:xfrm>
          <a:off x="4111857" y="3800873"/>
          <a:ext cx="4902259" cy="23653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04416"/>
                <a:gridCol w="2397843"/>
              </a:tblGrid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FN/(TP+FN)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TP/(TP+FN)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TN/(FP+TN)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discovery</a:t>
                      </a:r>
                      <a:r>
                        <a:rPr lang="en-US" sz="1600" b="0" baseline="0" dirty="0" smtClean="0"/>
                        <a:t> rate (FDR)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FP/(FP+TP)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Accuracy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(TP+TN)/(TP+TN+FP+FN)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18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Evaluating 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8666" y="1709983"/>
            <a:ext cx="4884496" cy="37027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Take advantage of prokaryotic operon structure: conserved </a:t>
            </a:r>
            <a:r>
              <a:rPr lang="en-US" sz="2000" dirty="0" err="1" smtClean="0"/>
              <a:t>syntenic</a:t>
            </a:r>
            <a:r>
              <a:rPr lang="en-US" sz="2000" dirty="0" smtClean="0"/>
              <a:t> triplets likely to be orthologous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Idea: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If the outer pair in a </a:t>
            </a:r>
            <a:r>
              <a:rPr lang="en-US" sz="20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syntenic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b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triplet are orthologous, the middle </a:t>
            </a:r>
            <a:b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gene is likely to be, too.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accent5"/>
                </a:solidFill>
              </a:rPr>
              <a:t>Middle genes are </a:t>
            </a:r>
            <a:r>
              <a:rPr lang="en-US" sz="1600" dirty="0" err="1" smtClean="0">
                <a:solidFill>
                  <a:schemeClr val="accent5"/>
                </a:solidFill>
              </a:rPr>
              <a:t>orthologue</a:t>
            </a:r>
            <a:r>
              <a:rPr lang="en-US" sz="1600" dirty="0" smtClean="0">
                <a:solidFill>
                  <a:schemeClr val="accent5"/>
                </a:solidFill>
              </a:rPr>
              <a:t> </a:t>
            </a:r>
            <a:br>
              <a:rPr lang="en-US" sz="1600" dirty="0" smtClean="0">
                <a:solidFill>
                  <a:schemeClr val="accent5"/>
                </a:solidFill>
              </a:rPr>
            </a:br>
            <a:r>
              <a:rPr lang="en-US" sz="1600" dirty="0" smtClean="0">
                <a:solidFill>
                  <a:schemeClr val="accent5"/>
                </a:solidFill>
              </a:rPr>
              <a:t>“gold standard”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rgbClr val="FF0000"/>
                </a:solidFill>
              </a:rPr>
              <a:t>Do RBBH reliably identify middle 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genes from </a:t>
            </a:r>
            <a:r>
              <a:rPr lang="en-US" sz="2000" dirty="0" err="1" smtClean="0">
                <a:solidFill>
                  <a:srgbClr val="FF0000"/>
                </a:solidFill>
              </a:rPr>
              <a:t>syntenic</a:t>
            </a:r>
            <a:r>
              <a:rPr lang="en-US" sz="2000" dirty="0" smtClean="0">
                <a:solidFill>
                  <a:srgbClr val="FF0000"/>
                </a:solidFill>
              </a:rPr>
              <a:t> triplets?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96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Wolf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(2012)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/evs100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bbh_ortholog_t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11" y="1709982"/>
            <a:ext cx="3996229" cy="3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9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Evaluating 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8665" y="1163783"/>
            <a:ext cx="8232597" cy="339215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 smtClean="0"/>
              <a:t>Two well-</a:t>
            </a:r>
            <a:r>
              <a:rPr lang="en-US" sz="2000" dirty="0" err="1" smtClean="0"/>
              <a:t>characterised</a:t>
            </a:r>
            <a:r>
              <a:rPr lang="en-US" sz="2000" dirty="0" smtClean="0"/>
              <a:t> genomes </a:t>
            </a:r>
            <a:br>
              <a:rPr lang="en-US" sz="2000" dirty="0" smtClean="0"/>
            </a:br>
            <a:r>
              <a:rPr lang="en-US" sz="2000" dirty="0" smtClean="0"/>
              <a:t>compared against 573 prokaryotes</a:t>
            </a:r>
          </a:p>
          <a:p>
            <a:r>
              <a:rPr lang="en-US" sz="2000" dirty="0" smtClean="0"/>
              <a:t>Identified RBBH (with permissive </a:t>
            </a:r>
            <a:br>
              <a:rPr lang="en-US" sz="2000" dirty="0" smtClean="0"/>
            </a:br>
            <a:r>
              <a:rPr lang="en-US" sz="2000" dirty="0" smtClean="0"/>
              <a:t>BLAST settings)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“Overwhelming majority” of middle </a:t>
            </a:r>
            <a:br>
              <a:rPr lang="en-US" sz="2000" dirty="0" smtClean="0">
                <a:solidFill>
                  <a:schemeClr val="accent5"/>
                </a:solidFill>
              </a:rPr>
            </a:br>
            <a:r>
              <a:rPr lang="en-US" sz="2000" dirty="0" smtClean="0">
                <a:solidFill>
                  <a:schemeClr val="accent5"/>
                </a:solidFill>
              </a:rPr>
              <a:t>genes (counterparts) are BBH</a:t>
            </a:r>
          </a:p>
          <a:p>
            <a:r>
              <a:rPr lang="en-US" sz="2000" dirty="0" smtClean="0">
                <a:solidFill>
                  <a:srgbClr val="537A08"/>
                </a:solidFill>
              </a:rPr>
              <a:t>88-99% of BBH are in </a:t>
            </a:r>
            <a:r>
              <a:rPr lang="en-US" sz="2000" dirty="0" err="1" smtClean="0">
                <a:solidFill>
                  <a:srgbClr val="537A08"/>
                </a:solidFill>
              </a:rPr>
              <a:t>syntenic</a:t>
            </a:r>
            <a:r>
              <a:rPr lang="en-US" sz="2000" dirty="0" smtClean="0">
                <a:solidFill>
                  <a:srgbClr val="537A08"/>
                </a:solidFill>
              </a:rPr>
              <a:t> triplets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Therefore, RBBH reliably finds 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err="1" smtClean="0">
                <a:solidFill>
                  <a:srgbClr val="FF0000"/>
                </a:solidFill>
              </a:rPr>
              <a:t>orthologues</a:t>
            </a:r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09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Wolf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(2012)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/evs100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bbh_ortholog_t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68" y="1057064"/>
            <a:ext cx="3596373" cy="3332264"/>
          </a:xfrm>
          <a:prstGeom prst="rect">
            <a:avLst/>
          </a:prstGeom>
        </p:spPr>
      </p:pic>
      <p:pic>
        <p:nvPicPr>
          <p:cNvPr id="6" name="Picture 5" descr="bbh_ortholog_test_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8" y="4490990"/>
            <a:ext cx="6985940" cy="20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Evaluating 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5156" y="1382255"/>
            <a:ext cx="8546454" cy="48032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Four </a:t>
            </a:r>
            <a:r>
              <a:rPr lang="en-US" sz="2400" dirty="0" err="1" smtClean="0"/>
              <a:t>orthologue</a:t>
            </a:r>
            <a:r>
              <a:rPr lang="en-US" sz="2400" dirty="0" smtClean="0"/>
              <a:t> prediction algorithms: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RBBH (and </a:t>
            </a:r>
            <a:r>
              <a:rPr lang="en-US" sz="18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cRBH</a:t>
            </a: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660066"/>
                </a:solidFill>
              </a:rPr>
              <a:t>RSD (and </a:t>
            </a:r>
            <a:r>
              <a:rPr lang="en-US" sz="1800" dirty="0" err="1" smtClean="0">
                <a:solidFill>
                  <a:srgbClr val="660066"/>
                </a:solidFill>
              </a:rPr>
              <a:t>cRSD</a:t>
            </a:r>
            <a:r>
              <a:rPr lang="en-US" sz="1800" dirty="0" smtClean="0">
                <a:solidFill>
                  <a:srgbClr val="660066"/>
                </a:solidFill>
              </a:rPr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</a:rPr>
              <a:t>MultiParanoid</a:t>
            </a:r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err="1" smtClean="0">
                <a:solidFill>
                  <a:srgbClr val="FF0000"/>
                </a:solidFill>
              </a:rPr>
              <a:t>OrthoMCL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5"/>
                </a:solidFill>
              </a:rPr>
              <a:t>Tested against 2,723 curated </a:t>
            </a:r>
            <a:r>
              <a:rPr lang="en-US" sz="2400" dirty="0" err="1" smtClean="0">
                <a:solidFill>
                  <a:schemeClr val="accent5"/>
                </a:solidFill>
              </a:rPr>
              <a:t>orthologues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smtClean="0"/>
              <a:t>from six </a:t>
            </a:r>
            <a:r>
              <a:rPr lang="en-US" sz="2400" i="1" dirty="0" err="1" smtClean="0"/>
              <a:t>Saccharomycetes</a:t>
            </a:r>
            <a:endParaRPr lang="en-US" sz="2400" i="1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77933C"/>
                </a:solidFill>
              </a:rPr>
              <a:t>Rated by: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Sensitivity: TP/(TP+FN) </a:t>
            </a:r>
            <a:r>
              <a:rPr lang="en-US" sz="1800" dirty="0" smtClean="0">
                <a:solidFill>
                  <a:srgbClr val="FF0000"/>
                </a:solidFill>
              </a:rPr>
              <a:t>– what proportion of </a:t>
            </a:r>
            <a:r>
              <a:rPr lang="en-US" sz="1800" dirty="0" err="1" smtClean="0">
                <a:solidFill>
                  <a:srgbClr val="FF0000"/>
                </a:solidFill>
              </a:rPr>
              <a:t>orthologues</a:t>
            </a:r>
            <a:r>
              <a:rPr lang="en-US" sz="1800" dirty="0" smtClean="0">
                <a:solidFill>
                  <a:srgbClr val="FF0000"/>
                </a:solidFill>
              </a:rPr>
              <a:t> are found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Specificity: TN/(TN+FP)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– how well are non-</a:t>
            </a: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</a:rPr>
              <a:t>orthologues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 excluded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Accuracy: (TP+TN)/(TP+TN+FP+FN) </a:t>
            </a: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– general measure of performance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FDR: FP/(FP+TP)</a:t>
            </a: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accent5"/>
                </a:solidFill>
              </a:rPr>
              <a:t>– what proportion of predictions are incorrect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93970"/>
            <a:ext cx="656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oi:10.1371/journal.pone.0018755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144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Evaluating 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5156" y="1163782"/>
            <a:ext cx="8546454" cy="529410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Four </a:t>
            </a:r>
            <a:r>
              <a:rPr lang="en-US" sz="2400" dirty="0" err="1" smtClean="0"/>
              <a:t>orthologue</a:t>
            </a:r>
            <a:r>
              <a:rPr lang="en-US" sz="2400" dirty="0" smtClean="0"/>
              <a:t> prediction algorithms: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RBBH (</a:t>
            </a:r>
            <a:r>
              <a:rPr lang="en-US" sz="18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cRBH</a:t>
            </a: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660066"/>
                </a:solidFill>
              </a:rPr>
              <a:t>RSD (</a:t>
            </a:r>
            <a:r>
              <a:rPr lang="en-US" sz="1800" dirty="0" err="1" smtClean="0">
                <a:solidFill>
                  <a:srgbClr val="660066"/>
                </a:solidFill>
              </a:rPr>
              <a:t>cRSD</a:t>
            </a:r>
            <a:r>
              <a:rPr lang="en-US" sz="1800" dirty="0" smtClean="0">
                <a:solidFill>
                  <a:srgbClr val="660066"/>
                </a:solidFill>
              </a:rPr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</a:rPr>
              <a:t>MultiParanoid</a:t>
            </a:r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err="1" smtClean="0">
                <a:solidFill>
                  <a:srgbClr val="FF0000"/>
                </a:solidFill>
              </a:rPr>
              <a:t>OrthoMCL</a:t>
            </a:r>
            <a:endParaRPr lang="en-US" sz="18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u="sng" dirty="0" err="1" smtClean="0">
                <a:solidFill>
                  <a:srgbClr val="FF0000"/>
                </a:solidFill>
              </a:rPr>
              <a:t>cRBH</a:t>
            </a:r>
            <a:r>
              <a:rPr lang="en-US" sz="2400" b="1" u="sng" dirty="0" smtClean="0">
                <a:solidFill>
                  <a:srgbClr val="FF0000"/>
                </a:solidFill>
              </a:rPr>
              <a:t> most accurate, and specific, with lowest FDR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7216" y="6501186"/>
            <a:ext cx="656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oi:10.1371/journal.pone.0018755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orthologue_acc_fd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85" y="1720192"/>
            <a:ext cx="5635306" cy="1877819"/>
          </a:xfrm>
          <a:prstGeom prst="rect">
            <a:avLst/>
          </a:prstGeom>
        </p:spPr>
      </p:pic>
      <p:pic>
        <p:nvPicPr>
          <p:cNvPr id="6" name="Picture 5" descr="orthologue_acc_fdr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7" y="3492630"/>
            <a:ext cx="5768195" cy="1905349"/>
          </a:xfrm>
          <a:prstGeom prst="rect">
            <a:avLst/>
          </a:prstGeom>
        </p:spPr>
      </p:pic>
      <p:pic>
        <p:nvPicPr>
          <p:cNvPr id="7" name="Picture 6" descr="orthologue_acc_pa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18" y="3615863"/>
            <a:ext cx="2915696" cy="21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Evaluating 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9813" y="1163782"/>
            <a:ext cx="7593907" cy="479421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Tests of several methods on a number of literature-based benchmarks for: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Correct branching of phylogeny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Grouping by function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GO similarity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EC number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Expression level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Gene </a:t>
            </a:r>
            <a:r>
              <a:rPr lang="en-US" sz="1800" dirty="0" err="1" smtClean="0"/>
              <a:t>Neighbourhood</a:t>
            </a:r>
            <a:endParaRPr lang="en-US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93970"/>
            <a:ext cx="772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Altenhoff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Dessimoz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oi:10.1371/journal.pcbi.1000262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altenhof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41" y="1719737"/>
            <a:ext cx="3499355" cy="47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08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6754"/>
            <a:ext cx="787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Altenhoff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Dessimoz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oi:10.1371/journal.pcbi.1000262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Picture 7" descr="altenhoff_con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5" y="1669813"/>
            <a:ext cx="8658907" cy="778437"/>
          </a:xfrm>
          <a:prstGeom prst="rect">
            <a:avLst/>
          </a:prstGeom>
        </p:spPr>
      </p:pic>
      <p:pic>
        <p:nvPicPr>
          <p:cNvPr id="9" name="Picture 8" descr="altenhoff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8" y="2614824"/>
            <a:ext cx="8948324" cy="31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Evaluating 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70 gene family test, multiple evolutionary scenarios</a:t>
            </a:r>
          </a:p>
          <a:p>
            <a:r>
              <a:rPr lang="en-US" sz="2400" dirty="0" smtClean="0"/>
              <a:t>Tested databases with associated algorithms:</a:t>
            </a:r>
          </a:p>
        </p:txBody>
      </p:sp>
      <p:pic>
        <p:nvPicPr>
          <p:cNvPr id="5" name="Picture 4" descr="trachana_d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44" y="2257705"/>
            <a:ext cx="4702395" cy="4060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6754"/>
            <a:ext cx="599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oi:10.1002/bies.201100062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26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Evaluating 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6231" y="1163781"/>
            <a:ext cx="7727933" cy="521247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70 gene family test set, multiple evolutionary scenarios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11520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All methods/</a:t>
            </a:r>
            <a:r>
              <a:rPr lang="en-US" sz="2400" dirty="0" err="1" smtClean="0">
                <a:solidFill>
                  <a:srgbClr val="FF0000"/>
                </a:solidFill>
              </a:rPr>
              <a:t>dbs</a:t>
            </a:r>
            <a:r>
              <a:rPr lang="en-US" sz="2400" dirty="0" smtClean="0">
                <a:solidFill>
                  <a:srgbClr val="FF0000"/>
                </a:solidFill>
              </a:rPr>
              <a:t> have strong scope for improvement.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u="sng" dirty="0" err="1" smtClean="0">
                <a:solidFill>
                  <a:srgbClr val="FF8000"/>
                </a:solidFill>
              </a:rPr>
              <a:t>OrthoMCL</a:t>
            </a:r>
            <a:r>
              <a:rPr lang="en-US" sz="2400" b="1" u="sng" dirty="0" smtClean="0">
                <a:solidFill>
                  <a:srgbClr val="FF8000"/>
                </a:solidFill>
              </a:rPr>
              <a:t> poor performer, </a:t>
            </a:r>
            <a:r>
              <a:rPr lang="en-US" sz="2400" b="1" u="sng" dirty="0" err="1" smtClean="0">
                <a:solidFill>
                  <a:srgbClr val="FF8000"/>
                </a:solidFill>
              </a:rPr>
              <a:t>TreeFam</a:t>
            </a:r>
            <a:r>
              <a:rPr lang="en-US" sz="2400" b="1" u="sng" dirty="0" smtClean="0">
                <a:solidFill>
                  <a:srgbClr val="FF8000"/>
                </a:solidFill>
              </a:rPr>
              <a:t> &amp; </a:t>
            </a:r>
            <a:r>
              <a:rPr lang="en-US" sz="2400" b="1" u="sng" dirty="0" err="1" smtClean="0">
                <a:solidFill>
                  <a:srgbClr val="FF8000"/>
                </a:solidFill>
              </a:rPr>
              <a:t>eggNOG</a:t>
            </a:r>
            <a:r>
              <a:rPr lang="en-US" sz="2400" b="1" u="sng" dirty="0" smtClean="0">
                <a:solidFill>
                  <a:srgbClr val="FF8000"/>
                </a:solidFill>
              </a:rPr>
              <a:t> do best</a:t>
            </a:r>
            <a:endParaRPr lang="en-US" sz="2400" b="1" u="sng" dirty="0">
              <a:solidFill>
                <a:srgbClr val="FF8000"/>
              </a:solidFill>
            </a:endParaRPr>
          </a:p>
        </p:txBody>
      </p:sp>
      <p:pic>
        <p:nvPicPr>
          <p:cNvPr id="4" name="Picture 3" descr="trachana_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38" y="1706648"/>
            <a:ext cx="5891673" cy="35180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6754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oi:10.1002/bies.201100062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64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1542547"/>
            <a:ext cx="9171311" cy="5315453"/>
            <a:chOff x="-7147" y="1542547"/>
            <a:chExt cx="9171311" cy="5315453"/>
          </a:xfrm>
        </p:grpSpPr>
        <p:pic>
          <p:nvPicPr>
            <p:cNvPr id="24" name="Picture 23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25" name="Picture 24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Plant-pathogen interactions</a:t>
            </a:r>
            <a:endParaRPr lang="en-US" dirty="0"/>
          </a:p>
        </p:txBody>
      </p:sp>
      <p:pic>
        <p:nvPicPr>
          <p:cNvPr id="4" name="Picture 3" descr="Potatoes in flow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51" y="1296988"/>
            <a:ext cx="3557008" cy="2577542"/>
          </a:xfrm>
          <a:prstGeom prst="rect">
            <a:avLst/>
          </a:prstGeom>
        </p:spPr>
      </p:pic>
      <p:pic>
        <p:nvPicPr>
          <p:cNvPr id="5" name="Picture 4" descr="DM-and-RH-tubers34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51" y="3984184"/>
            <a:ext cx="3557008" cy="25775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976" y="3624837"/>
            <a:ext cx="2176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Phytophthora infestans</a:t>
            </a:r>
          </a:p>
        </p:txBody>
      </p:sp>
      <p:pic>
        <p:nvPicPr>
          <p:cNvPr id="11" name="Picture 10" descr="PCN_cyst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497" y="4315196"/>
            <a:ext cx="2264550" cy="16168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42096" y="3984184"/>
            <a:ext cx="2108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Calibri"/>
                <a:cs typeface="Calibri"/>
              </a:rPr>
              <a:t>Potato Cyst Nematode</a:t>
            </a:r>
          </a:p>
        </p:txBody>
      </p:sp>
      <p:pic>
        <p:nvPicPr>
          <p:cNvPr id="13" name="Picture 12" descr="stirling_pinfestan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8" y="1959236"/>
            <a:ext cx="1608427" cy="1701716"/>
          </a:xfrm>
          <a:prstGeom prst="rect">
            <a:avLst/>
          </a:prstGeom>
        </p:spPr>
      </p:pic>
      <p:pic>
        <p:nvPicPr>
          <p:cNvPr id="7" name="Picture 6" descr="pinfestans_16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6" y="1296989"/>
            <a:ext cx="832332" cy="931419"/>
          </a:xfrm>
          <a:prstGeom prst="rect">
            <a:avLst/>
          </a:prstGeom>
        </p:spPr>
      </p:pic>
      <p:pic>
        <p:nvPicPr>
          <p:cNvPr id="17" name="Picture 16" descr="85B_Pot_BlLg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79" y="1296990"/>
            <a:ext cx="1647802" cy="1108146"/>
          </a:xfrm>
          <a:prstGeom prst="rect">
            <a:avLst/>
          </a:prstGeom>
        </p:spPr>
      </p:pic>
      <p:pic>
        <p:nvPicPr>
          <p:cNvPr id="16" name="Picture 15" descr="BlacklegPotato06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65" y="2102007"/>
            <a:ext cx="1864991" cy="12433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42096" y="3415291"/>
            <a:ext cx="2274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Pectobacterium, Erwinia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and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Dickeya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spp.</a:t>
            </a:r>
          </a:p>
        </p:txBody>
      </p:sp>
      <p:pic>
        <p:nvPicPr>
          <p:cNvPr id="15" name="Picture 14" descr="persicae_resize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6" y="4164607"/>
            <a:ext cx="2336854" cy="16933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2976" y="3874530"/>
            <a:ext cx="1503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215968"/>
                </a:solidFill>
                <a:latin typeface="Calibri"/>
                <a:cs typeface="Calibri"/>
              </a:rPr>
              <a:t>Myzus</a:t>
            </a:r>
            <a:r>
              <a:rPr lang="en-US" sz="1600" i="1" dirty="0" smtClean="0">
                <a:solidFill>
                  <a:srgbClr val="215968"/>
                </a:solidFill>
                <a:latin typeface="Calibri"/>
                <a:cs typeface="Calibri"/>
              </a:rPr>
              <a:t> </a:t>
            </a:r>
            <a:r>
              <a:rPr lang="en-US" sz="1600" i="1" dirty="0" err="1" smtClean="0">
                <a:solidFill>
                  <a:srgbClr val="215968"/>
                </a:solidFill>
                <a:latin typeface="Calibri"/>
                <a:cs typeface="Calibri"/>
              </a:rPr>
              <a:t>persicae</a:t>
            </a:r>
            <a:endParaRPr lang="en-US" sz="1600" i="1" dirty="0" smtClean="0">
              <a:solidFill>
                <a:srgbClr val="215968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45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84776"/>
          </a:xfrm>
        </p:spPr>
        <p:txBody>
          <a:bodyPr/>
          <a:lstStyle/>
          <a:p>
            <a:r>
              <a:rPr lang="en-US" sz="3200" dirty="0" smtClean="0"/>
              <a:t>“</a:t>
            </a:r>
            <a:r>
              <a:rPr lang="en-US" sz="3200" dirty="0" err="1" smtClean="0"/>
              <a:t>Orthologue</a:t>
            </a:r>
            <a:r>
              <a:rPr lang="en-US" sz="3200" dirty="0" smtClean="0"/>
              <a:t>” Prediction Performance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039388"/>
            <a:ext cx="7070651" cy="433474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060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Performance varies by choice of method and interpretation of “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orthology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”</a:t>
            </a:r>
            <a:endParaRPr lang="en-US" b="1" dirty="0" smtClean="0"/>
          </a:p>
          <a:p>
            <a:pPr marL="3060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rgbClr val="77933C"/>
                </a:solidFill>
              </a:rPr>
              <a:t>Biggest influence is genome annotation </a:t>
            </a:r>
            <a:r>
              <a:rPr lang="en-US" b="1" dirty="0" smtClean="0">
                <a:solidFill>
                  <a:srgbClr val="77933C"/>
                </a:solidFill>
              </a:rPr>
              <a:t>quality</a:t>
            </a:r>
            <a:endParaRPr lang="en-US" b="1" dirty="0" smtClean="0"/>
          </a:p>
          <a:p>
            <a:pPr marL="306000">
              <a:spcBef>
                <a:spcPts val="0"/>
              </a:spcBef>
              <a:spcAft>
                <a:spcPts val="1800"/>
              </a:spcAft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Relative performance varies with benchmark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choice</a:t>
            </a:r>
            <a:endParaRPr lang="en-US" b="1" dirty="0" smtClean="0"/>
          </a:p>
          <a:p>
            <a:pPr marL="3060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(clustering) RBH outperforms more complex algorithms under many circumstances</a:t>
            </a:r>
          </a:p>
          <a:p>
            <a:pPr marL="306000">
              <a:spcBef>
                <a:spcPts val="0"/>
              </a:spcBef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5654935"/>
            <a:ext cx="7726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Wolf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(2012)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Genome Biol.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Evol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doi:10.1093/gbe/evs100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Salichos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(2011)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PLoS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One.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doi:10.1371/journal.pone.0018755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Altenhoff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&amp;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Dessimoz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(2009)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PLoS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Comp. Biol.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4"/>
              </a:rPr>
              <a:t>doi:10.1371/journal.pcbi.1000262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oi:10.1002/bies.201100062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939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1409" y="1653018"/>
            <a:ext cx="7937306" cy="4428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What are the gene complement similarities and differences between </a:t>
            </a:r>
            <a:r>
              <a:rPr lang="en-US" i="1" dirty="0" err="1" smtClean="0">
                <a:solidFill>
                  <a:schemeClr val="accent1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and: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</a:t>
            </a:r>
            <a:r>
              <a:rPr lang="en-US" dirty="0" err="1" smtClean="0"/>
              <a:t>enterobacteria</a:t>
            </a:r>
            <a:r>
              <a:rPr lang="en-US" dirty="0" smtClean="0"/>
              <a:t>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plant pathogens?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animal pathogens?</a:t>
            </a:r>
          </a:p>
          <a:p>
            <a:pPr marL="1233900" lvl="2" indent="-342900">
              <a:spcAft>
                <a:spcPts val="600"/>
              </a:spcAft>
            </a:pPr>
            <a:r>
              <a:rPr lang="en-US" dirty="0" smtClean="0"/>
              <a:t>other environmental bacteria?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What is genomic evidence for pathogenicity determinants?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Do pathogenicity determinants show evidence of LGT?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Are there characteristic features of the </a:t>
            </a:r>
            <a:r>
              <a:rPr lang="en-US" i="1" dirty="0" err="1" smtClean="0"/>
              <a:t>Pba</a:t>
            </a:r>
            <a:r>
              <a:rPr lang="en-US" dirty="0" smtClean="0"/>
              <a:t> genome?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92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Reciprocal Best Hits (RBH)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8847" y="1484933"/>
            <a:ext cx="7814180" cy="295875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RBH not truly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orthologues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but “</a:t>
            </a:r>
            <a:r>
              <a:rPr lang="en-US" i="1" u="sng" dirty="0" smtClean="0">
                <a:solidFill>
                  <a:schemeClr val="accent5">
                    <a:lumMod val="75000"/>
                  </a:schemeClr>
                </a:solidFill>
              </a:rPr>
              <a:t>equivalent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 features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Used </a:t>
            </a:r>
            <a:r>
              <a:rPr lang="en-US" dirty="0" smtClean="0">
                <a:latin typeface="Courier"/>
                <a:cs typeface="Courier"/>
              </a:rPr>
              <a:t>FASTA</a:t>
            </a:r>
            <a:r>
              <a:rPr lang="en-US" dirty="0" smtClean="0"/>
              <a:t> (standard Sanger approach – but </a:t>
            </a:r>
            <a:r>
              <a:rPr lang="en-US" i="1" dirty="0" smtClean="0"/>
              <a:t>bugs</a:t>
            </a:r>
            <a:r>
              <a:rPr lang="en-US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Compared to 64 completely sequenced bacterial genomes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(most of those available at the time, also limited by computing power)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77933C"/>
                </a:solidFill>
              </a:rPr>
              <a:t>Limited matches to:</a:t>
            </a:r>
            <a:br>
              <a:rPr lang="en-US" dirty="0" smtClean="0">
                <a:solidFill>
                  <a:srgbClr val="77933C"/>
                </a:solidFill>
              </a:rPr>
            </a:b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&gt;30% identity </a:t>
            </a:r>
            <a:r>
              <a:rPr lang="en-US" sz="2000" dirty="0" smtClean="0"/>
              <a:t>(above “twilight zone”)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604A7B"/>
                </a:solidFill>
              </a:rPr>
              <a:t>&gt;80% coverage </a:t>
            </a:r>
            <a:r>
              <a:rPr lang="en-US" sz="2000" dirty="0" smtClean="0"/>
              <a:t>(exclude domain-only matches)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624314" y="4443691"/>
            <a:ext cx="5056372" cy="2135593"/>
            <a:chOff x="1624314" y="2907587"/>
            <a:chExt cx="5056372" cy="2135593"/>
          </a:xfrm>
        </p:grpSpPr>
        <p:sp>
          <p:nvSpPr>
            <p:cNvPr id="5" name="Oval 4"/>
            <p:cNvSpPr/>
            <p:nvPr/>
          </p:nvSpPr>
          <p:spPr>
            <a:xfrm>
              <a:off x="1996552" y="3697069"/>
              <a:ext cx="291056" cy="29105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039759" y="3697069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039759" y="4325704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urved Connector 7"/>
            <p:cNvCxnSpPr>
              <a:stCxn id="5" idx="7"/>
              <a:endCxn id="6" idx="1"/>
            </p:cNvCxnSpPr>
            <p:nvPr/>
          </p:nvCxnSpPr>
          <p:spPr>
            <a:xfrm rot="5400000" flipH="1" flipV="1">
              <a:off x="2663683" y="3320994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/>
            <p:cNvCxnSpPr>
              <a:stCxn id="6" idx="3"/>
              <a:endCxn id="5" idx="5"/>
            </p:cNvCxnSpPr>
            <p:nvPr/>
          </p:nvCxnSpPr>
          <p:spPr>
            <a:xfrm rot="5400000">
              <a:off x="2663684" y="3526802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>
              <a:stCxn id="5" idx="3"/>
            </p:cNvCxnSpPr>
            <p:nvPr/>
          </p:nvCxnSpPr>
          <p:spPr>
            <a:xfrm rot="16200000" flipH="1">
              <a:off x="2266821" y="3717855"/>
              <a:ext cx="545292" cy="1000583"/>
            </a:xfrm>
            <a:prstGeom prst="curved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824432" y="3618802"/>
              <a:ext cx="291056" cy="29105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867639" y="3618802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867639" y="4247437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urved Connector 13"/>
            <p:cNvCxnSpPr>
              <a:stCxn id="11" idx="7"/>
              <a:endCxn id="12" idx="1"/>
            </p:cNvCxnSpPr>
            <p:nvPr/>
          </p:nvCxnSpPr>
          <p:spPr>
            <a:xfrm rot="5400000" flipH="1" flipV="1">
              <a:off x="5491563" y="3242727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12" idx="3"/>
              <a:endCxn id="11" idx="5"/>
            </p:cNvCxnSpPr>
            <p:nvPr/>
          </p:nvCxnSpPr>
          <p:spPr>
            <a:xfrm rot="5400000">
              <a:off x="5491564" y="3448535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1" idx="3"/>
            </p:cNvCxnSpPr>
            <p:nvPr/>
          </p:nvCxnSpPr>
          <p:spPr>
            <a:xfrm rot="16200000" flipH="1">
              <a:off x="5094701" y="3639588"/>
              <a:ext cx="545292" cy="1000583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287608" y="3225836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90836" y="3877418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18716" y="3809439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61573" y="4317991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51837" y="3116348"/>
              <a:ext cx="1008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2</a:t>
              </a:r>
              <a:r>
                <a:rPr lang="en-US" sz="1400" b="1" baseline="300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nd</a:t>
              </a: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 best hit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39474" y="4382271"/>
              <a:ext cx="1008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2</a:t>
              </a:r>
              <a:r>
                <a:rPr lang="en-US" sz="1400" b="1" baseline="300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nd</a:t>
              </a: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 best hit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39759" y="3018274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accent3"/>
                  </a:solidFill>
                  <a:cs typeface="Calibri"/>
                </a:rPr>
                <a:t>✔</a:t>
              </a:r>
              <a:endParaRPr lang="en-US" sz="4400" b="1" dirty="0" smtClean="0">
                <a:solidFill>
                  <a:schemeClr val="accent3"/>
                </a:solidFill>
                <a:latin typeface="Calibri"/>
                <a:cs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31763" y="2907587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rgbClr val="FF0000"/>
                  </a:solidFill>
                  <a:cs typeface="Calibri"/>
                </a:rPr>
                <a:t>✘</a:t>
              </a:r>
              <a:endParaRPr lang="en-US" sz="4400" b="1" dirty="0" smtClean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5" name="Curved Connector 24"/>
            <p:cNvCxnSpPr>
              <a:stCxn id="13" idx="4"/>
            </p:cNvCxnSpPr>
            <p:nvPr/>
          </p:nvCxnSpPr>
          <p:spPr>
            <a:xfrm rot="5400000">
              <a:off x="5300892" y="4104656"/>
              <a:ext cx="278439" cy="1146112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131407" y="4735403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24314" y="3327737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S1n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42505" y="3242688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S1n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30815" y="3787715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S2n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20842" y="3760834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S2n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573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i="1" dirty="0" smtClean="0"/>
              <a:t> </a:t>
            </a:r>
            <a:r>
              <a:rPr lang="en-US" dirty="0" smtClean="0"/>
              <a:t>Reciprocal Best </a:t>
            </a:r>
            <a:r>
              <a:rPr lang="en-US" dirty="0"/>
              <a:t>Hits (RBH)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8486" y="1163782"/>
            <a:ext cx="8677190" cy="548827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sz="2000" dirty="0"/>
              <a:t> are the gene sequence sets from two organisms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Use sequence search tool (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BLAST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FASTA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):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/>
              <a:t>Query=</a:t>
            </a:r>
            <a:r>
              <a:rPr lang="en-US" sz="16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sz="1600" dirty="0"/>
              <a:t>,</a:t>
            </a:r>
            <a:r>
              <a:rPr lang="en-US" sz="1600" dirty="0" smtClean="0"/>
              <a:t> Subject=</a:t>
            </a: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sz="1600" dirty="0" smtClean="0"/>
              <a:t>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Query</a:t>
            </a:r>
            <a:r>
              <a:rPr lang="en-US" sz="1600" dirty="0" smtClean="0"/>
              <a:t>=</a:t>
            </a: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sz="1600" dirty="0" smtClean="0"/>
              <a:t>, </a:t>
            </a:r>
            <a:r>
              <a:rPr lang="en-US" sz="1600" dirty="0"/>
              <a:t>Subject</a:t>
            </a:r>
            <a:r>
              <a:rPr lang="en-US" sz="1600" dirty="0" smtClean="0"/>
              <a:t>=</a:t>
            </a:r>
            <a:r>
              <a:rPr lang="en-US" sz="16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77933C"/>
                </a:solidFill>
              </a:rPr>
              <a:t>Optionally filter hits (e.g. on %identity and %coverage)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Find all pairs of sequences {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2000" baseline="-25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S1n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2000" baseline="-25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S2n</a:t>
            </a:r>
            <a:r>
              <a:rPr lang="en-US" sz="2000" dirty="0" smtClean="0"/>
              <a:t>} in 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sz="2000" dirty="0"/>
              <a:t> </a:t>
            </a:r>
            <a:r>
              <a:rPr lang="en-US" sz="2000" dirty="0" smtClean="0"/>
              <a:t>where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2000" baseline="-25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S1n</a:t>
            </a:r>
            <a:r>
              <a:rPr lang="en-US" sz="2000" dirty="0" smtClean="0"/>
              <a:t> is the best BLAST match to </a:t>
            </a:r>
            <a:r>
              <a:rPr lang="en-U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2000" baseline="-25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S2n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2000" baseline="-25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S2n</a:t>
            </a:r>
            <a:r>
              <a:rPr lang="en-US" sz="2000" dirty="0" smtClean="0"/>
              <a:t> is the best BLAST match to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2000" baseline="-25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S1n</a:t>
            </a:r>
            <a:r>
              <a:rPr lang="en-US" sz="2000" dirty="0" smtClean="0"/>
              <a:t>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24314" y="2907587"/>
            <a:ext cx="5056372" cy="2135593"/>
            <a:chOff x="1624314" y="2907587"/>
            <a:chExt cx="5056372" cy="2135593"/>
          </a:xfrm>
        </p:grpSpPr>
        <p:sp>
          <p:nvSpPr>
            <p:cNvPr id="4" name="Oval 3"/>
            <p:cNvSpPr/>
            <p:nvPr/>
          </p:nvSpPr>
          <p:spPr>
            <a:xfrm>
              <a:off x="1996552" y="3697069"/>
              <a:ext cx="291056" cy="29105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039759" y="3697069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039759" y="4325704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urved Connector 7"/>
            <p:cNvCxnSpPr>
              <a:stCxn id="4" idx="7"/>
              <a:endCxn id="5" idx="1"/>
            </p:cNvCxnSpPr>
            <p:nvPr/>
          </p:nvCxnSpPr>
          <p:spPr>
            <a:xfrm rot="5400000" flipH="1" flipV="1">
              <a:off x="2663683" y="3320994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>
              <a:stCxn id="5" idx="3"/>
              <a:endCxn id="4" idx="5"/>
            </p:cNvCxnSpPr>
            <p:nvPr/>
          </p:nvCxnSpPr>
          <p:spPr>
            <a:xfrm rot="5400000">
              <a:off x="2663684" y="3526802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>
              <a:stCxn id="4" idx="3"/>
            </p:cNvCxnSpPr>
            <p:nvPr/>
          </p:nvCxnSpPr>
          <p:spPr>
            <a:xfrm rot="16200000" flipH="1">
              <a:off x="2266821" y="3717855"/>
              <a:ext cx="545292" cy="1000583"/>
            </a:xfrm>
            <a:prstGeom prst="curved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4824432" y="3618802"/>
              <a:ext cx="291056" cy="29105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867639" y="3618802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867639" y="4247437"/>
              <a:ext cx="291056" cy="291056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urved Connector 22"/>
            <p:cNvCxnSpPr>
              <a:stCxn id="20" idx="7"/>
              <a:endCxn id="21" idx="1"/>
            </p:cNvCxnSpPr>
            <p:nvPr/>
          </p:nvCxnSpPr>
          <p:spPr>
            <a:xfrm rot="5400000" flipH="1" flipV="1">
              <a:off x="5491563" y="3242727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21" idx="3"/>
              <a:endCxn id="20" idx="5"/>
            </p:cNvCxnSpPr>
            <p:nvPr/>
          </p:nvCxnSpPr>
          <p:spPr>
            <a:xfrm rot="5400000">
              <a:off x="5491564" y="3448535"/>
              <a:ext cx="12700" cy="837399"/>
            </a:xfrm>
            <a:prstGeom prst="curvedConnector3">
              <a:avLst>
                <a:gd name="adj1" fmla="val 213562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20" idx="3"/>
            </p:cNvCxnSpPr>
            <p:nvPr/>
          </p:nvCxnSpPr>
          <p:spPr>
            <a:xfrm rot="16200000" flipH="1">
              <a:off x="5094701" y="3639588"/>
              <a:ext cx="545292" cy="1000583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87608" y="3225836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90836" y="3877418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18716" y="3809439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1573" y="4317991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51837" y="3116348"/>
              <a:ext cx="1008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2</a:t>
              </a:r>
              <a:r>
                <a:rPr lang="en-US" sz="1400" b="1" baseline="300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nd</a:t>
              </a: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 best hit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39474" y="4382271"/>
              <a:ext cx="1008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2</a:t>
              </a:r>
              <a:r>
                <a:rPr lang="en-US" sz="1400" b="1" baseline="300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nd</a:t>
              </a: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 best hit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39759" y="3018274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accent3"/>
                  </a:solidFill>
                  <a:cs typeface="Calibri"/>
                </a:rPr>
                <a:t>✔</a:t>
              </a:r>
              <a:endParaRPr lang="en-US" sz="4400" b="1" dirty="0" smtClean="0">
                <a:solidFill>
                  <a:schemeClr val="accent3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31763" y="2907587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rgbClr val="FF0000"/>
                  </a:solidFill>
                  <a:cs typeface="Calibri"/>
                </a:rPr>
                <a:t>✘</a:t>
              </a:r>
              <a:endParaRPr lang="en-US" sz="4400" b="1" dirty="0" smtClean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34" name="Curved Connector 33"/>
            <p:cNvCxnSpPr>
              <a:stCxn id="22" idx="4"/>
            </p:cNvCxnSpPr>
            <p:nvPr/>
          </p:nvCxnSpPr>
          <p:spPr>
            <a:xfrm rot="5400000">
              <a:off x="5300892" y="4104656"/>
              <a:ext cx="278439" cy="1146112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131407" y="4735403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best hit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24314" y="3327737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S1n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442505" y="3242688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S1n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30815" y="3787715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S2n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20842" y="3760834"/>
              <a:ext cx="55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S2n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033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Reciprocal Best Hits (RBH)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Advantages: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quick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performs </a:t>
            </a:r>
            <a:r>
              <a:rPr lang="en-US" dirty="0"/>
              <a:t>surprisingly well </a:t>
            </a:r>
            <a:endParaRPr lang="en-US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Disadvantages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1:1 matches miss </a:t>
            </a:r>
            <a:r>
              <a:rPr lang="en-US" dirty="0" err="1" smtClean="0"/>
              <a:t>paralogues</a:t>
            </a:r>
            <a:endParaRPr lang="en-US" dirty="0"/>
          </a:p>
          <a:p>
            <a:pPr lvl="1"/>
            <a:r>
              <a:rPr lang="en-US" dirty="0" smtClean="0"/>
              <a:t>not </a:t>
            </a:r>
            <a:r>
              <a:rPr lang="en-US" dirty="0"/>
              <a:t>good at identifying gene families or *-to-many relationships without more detailed analysis. 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strong theoretical/phylogenetic basis.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28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Reciprocal Best </a:t>
            </a:r>
            <a:r>
              <a:rPr lang="en-US" dirty="0"/>
              <a:t>Hits (RBH)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3906" y="1299429"/>
            <a:ext cx="6883484" cy="151836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 smtClean="0"/>
              <a:t>Most RBH with other </a:t>
            </a:r>
            <a:r>
              <a:rPr lang="en-US" sz="2000" dirty="0" err="1" smtClean="0"/>
              <a:t>enterobacteria</a:t>
            </a:r>
            <a:r>
              <a:rPr lang="en-US" sz="2000" dirty="0" smtClean="0"/>
              <a:t> </a:t>
            </a:r>
            <a:r>
              <a:rPr lang="en-US" sz="1600" dirty="0" smtClean="0"/>
              <a:t>(see </a:t>
            </a:r>
            <a:r>
              <a:rPr lang="en-US" sz="1600" dirty="0" err="1" smtClean="0">
                <a:latin typeface="Courier"/>
                <a:cs typeface="Courier"/>
              </a:rPr>
              <a:t>pba_rbh.ipynb</a:t>
            </a:r>
            <a:r>
              <a:rPr lang="en-US" sz="16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Pathogenicity factors also shared</a:t>
            </a:r>
            <a:b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with plant-associated non-</a:t>
            </a:r>
            <a:b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enterobacterial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genomes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pba_rbh_cou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" y="3380512"/>
            <a:ext cx="3624047" cy="3316027"/>
          </a:xfrm>
          <a:prstGeom prst="rect">
            <a:avLst/>
          </a:prstGeom>
        </p:spPr>
      </p:pic>
      <p:pic>
        <p:nvPicPr>
          <p:cNvPr id="6" name="Picture 5" descr="pba_path_factor_heat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04" y="2020657"/>
            <a:ext cx="4510938" cy="45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49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5160" y="1177750"/>
            <a:ext cx="8867663" cy="509985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Compare frequency of functional classifications in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and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other organism classes </a:t>
            </a:r>
            <a:r>
              <a:rPr lang="en-US" sz="2000" dirty="0" smtClean="0">
                <a:solidFill>
                  <a:srgbClr val="FF0000"/>
                </a:solidFill>
              </a:rPr>
              <a:t>(NOTE: annotation-dependent)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Test statistically for enrichment/overrepresentation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Many, many methods &amp; programs for this</a:t>
            </a:r>
            <a:br>
              <a:rPr lang="en-US" dirty="0" smtClean="0"/>
            </a:br>
            <a:r>
              <a:rPr lang="en-US" sz="2000" dirty="0" smtClean="0"/>
              <a:t>(68 tools </a:t>
            </a:r>
            <a:r>
              <a:rPr lang="en-US" sz="2000" dirty="0" err="1" smtClean="0"/>
              <a:t>summarised</a:t>
            </a:r>
            <a:r>
              <a:rPr lang="en-US" sz="2000" dirty="0" smtClean="0"/>
              <a:t> in 2009 review)</a:t>
            </a:r>
          </a:p>
          <a:p>
            <a:pPr>
              <a:spcAft>
                <a:spcPts val="600"/>
              </a:spcAft>
            </a:pP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-specific: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Pathogenicity determinants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Phage/IS elements</a:t>
            </a:r>
          </a:p>
          <a:p>
            <a:pPr>
              <a:spcAft>
                <a:spcPts val="600"/>
              </a:spcAft>
            </a:pPr>
            <a:r>
              <a:rPr lang="en-US" i="1" dirty="0" err="1" smtClean="0">
                <a:solidFill>
                  <a:srgbClr val="77933C"/>
                </a:solidFill>
              </a:rPr>
              <a:t>Pba</a:t>
            </a:r>
            <a:r>
              <a:rPr lang="en-US" dirty="0" smtClean="0">
                <a:solidFill>
                  <a:srgbClr val="77933C"/>
                </a:solidFill>
              </a:rPr>
              <a:t> &amp; non-enteric (LGT?)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Pathogenicity determinants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Surface proteins</a:t>
            </a:r>
          </a:p>
          <a:p>
            <a:pPr marL="1233900" lvl="2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Regulatory proteins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4414" y="6487272"/>
            <a:ext cx="602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Huang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Nucleic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Acids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Res.</a:t>
            </a:r>
            <a:r>
              <a:rPr lang="en-US" i="1" dirty="0" smtClean="0"/>
              <a:t> </a:t>
            </a:r>
            <a:r>
              <a:rPr lang="en-US" dirty="0" smtClean="0">
                <a:hlinkClick r:id="rId2"/>
              </a:rPr>
              <a:t>doi</a:t>
            </a:r>
            <a:r>
              <a:rPr lang="en-US" dirty="0">
                <a:hlinkClick r:id="rId2"/>
              </a:rPr>
              <a:t>:10.1093/</a:t>
            </a:r>
            <a:r>
              <a:rPr lang="en-US" dirty="0" err="1">
                <a:hlinkClick r:id="rId2"/>
              </a:rPr>
              <a:t>nar</a:t>
            </a:r>
            <a:r>
              <a:rPr lang="en-US" dirty="0">
                <a:hlinkClick r:id="rId2"/>
              </a:rPr>
              <a:t>/gkn923</a:t>
            </a:r>
            <a:r>
              <a:rPr lang="en-US" dirty="0"/>
              <a:t>.</a:t>
            </a:r>
          </a:p>
        </p:txBody>
      </p:sp>
      <p:pic>
        <p:nvPicPr>
          <p:cNvPr id="5" name="Picture 4" descr="pba_function_h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94" y="2980249"/>
            <a:ext cx="4990018" cy="373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7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RBH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3667" y="1261926"/>
            <a:ext cx="7619359" cy="131420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114,087 RBH between </a:t>
            </a:r>
            <a:r>
              <a:rPr lang="en-US" i="1" dirty="0" err="1" smtClean="0"/>
              <a:t>Pba</a:t>
            </a:r>
            <a:r>
              <a:rPr lang="en-US" dirty="0" smtClean="0"/>
              <a:t> and target bacteria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too much to go through by hand/eye</a:t>
            </a: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err="1" smtClean="0"/>
              <a:t>Visualisation</a:t>
            </a:r>
            <a:r>
              <a:rPr lang="en-US" dirty="0" smtClean="0"/>
              <a:t> tools were essential</a:t>
            </a:r>
            <a:endParaRPr lang="en-US" dirty="0"/>
          </a:p>
        </p:txBody>
      </p:sp>
      <p:pic>
        <p:nvPicPr>
          <p:cNvPr id="4" name="Picture 3" descr="pba_circular_rb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" y="2620852"/>
            <a:ext cx="4230234" cy="4186988"/>
          </a:xfrm>
          <a:prstGeom prst="rect">
            <a:avLst/>
          </a:prstGeom>
        </p:spPr>
      </p:pic>
      <p:pic>
        <p:nvPicPr>
          <p:cNvPr id="5" name="Picture 4" descr="pba_linear_rb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1" y="3124570"/>
            <a:ext cx="4432915" cy="30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03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GenomeDiagram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32788" y="1411393"/>
            <a:ext cx="8628624" cy="1304973"/>
          </a:xfrm>
        </p:spPr>
        <p:txBody>
          <a:bodyPr/>
          <a:lstStyle/>
          <a:p>
            <a:r>
              <a:rPr lang="en-US" dirty="0" smtClean="0"/>
              <a:t>Comparative genomics </a:t>
            </a:r>
            <a:r>
              <a:rPr lang="en-US" dirty="0" err="1" smtClean="0"/>
              <a:t>visualisation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Developed in 2003 for </a:t>
            </a:r>
            <a:r>
              <a:rPr lang="en-US" i="1" dirty="0" err="1" smtClean="0"/>
              <a:t>Pba</a:t>
            </a:r>
            <a:r>
              <a:rPr lang="en-US" dirty="0" smtClean="0"/>
              <a:t> sequencing, later incorporated into Biopython</a:t>
            </a:r>
            <a:endParaRPr lang="en-US" dirty="0"/>
          </a:p>
        </p:txBody>
      </p:sp>
      <p:pic>
        <p:nvPicPr>
          <p:cNvPr id="4" name="Picture 3" descr="biopyth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47" y="275685"/>
            <a:ext cx="3055793" cy="842148"/>
          </a:xfrm>
          <a:prstGeom prst="rect">
            <a:avLst/>
          </a:prstGeom>
        </p:spPr>
      </p:pic>
      <p:pic>
        <p:nvPicPr>
          <p:cNvPr id="5" name="Picture 4" descr="g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9" y="2819768"/>
            <a:ext cx="5056148" cy="2403451"/>
          </a:xfrm>
          <a:prstGeom prst="rect">
            <a:avLst/>
          </a:prstGeom>
        </p:spPr>
      </p:pic>
      <p:pic>
        <p:nvPicPr>
          <p:cNvPr id="6" name="Picture 5" descr="g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45" y="2917466"/>
            <a:ext cx="3726655" cy="2288409"/>
          </a:xfrm>
          <a:prstGeom prst="rect">
            <a:avLst/>
          </a:prstGeom>
        </p:spPr>
      </p:pic>
      <p:pic>
        <p:nvPicPr>
          <p:cNvPr id="7" name="Picture 6" descr="collinear_zea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0" y="5624417"/>
            <a:ext cx="8961120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14" y="6207048"/>
            <a:ext cx="7106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hlinkClick r:id="rId6"/>
              </a:rPr>
              <a:t>http://www.biopython.org</a:t>
            </a:r>
            <a:endParaRPr 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Pritchard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2006)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Bioinformatics</a:t>
            </a:r>
            <a:r>
              <a:rPr lang="en-US" i="1" dirty="0" smtClean="0"/>
              <a:t> </a:t>
            </a:r>
            <a:r>
              <a:rPr lang="en-US" dirty="0">
                <a:hlinkClick r:id="rId7"/>
              </a:rPr>
              <a:t>doi</a:t>
            </a:r>
            <a:r>
              <a:rPr lang="en-US" dirty="0" smtClean="0">
                <a:hlinkClick r:id="rId7"/>
              </a:rPr>
              <a:t>:</a:t>
            </a:r>
            <a:r>
              <a:rPr lang="en-US" dirty="0">
                <a:hlinkClick r:id="rId7"/>
              </a:rPr>
              <a:t>10.1093/bioinformatics/btk021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248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Visualising</a:t>
            </a:r>
            <a:r>
              <a:rPr lang="en-US" dirty="0" smtClean="0"/>
              <a:t> LGT in </a:t>
            </a:r>
            <a:r>
              <a:rPr lang="en-US" i="1" dirty="0" err="1" smtClean="0"/>
              <a:t>Pba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3514" y="1292213"/>
            <a:ext cx="8275981" cy="1304973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Looked for CDS where RBH sequence similarity doesn’t follow the taxonomic species tree, and GC% anomalies</a:t>
            </a:r>
          </a:p>
          <a:p>
            <a:r>
              <a:rPr lang="en-US" dirty="0" err="1" smtClean="0"/>
              <a:t>Colour</a:t>
            </a:r>
            <a:r>
              <a:rPr lang="en-US" dirty="0" smtClean="0"/>
              <a:t> sequence similarity: </a:t>
            </a:r>
            <a:r>
              <a:rPr lang="en-US" dirty="0" smtClean="0">
                <a:solidFill>
                  <a:srgbClr val="FF0000"/>
                </a:solidFill>
              </a:rPr>
              <a:t>more red </a:t>
            </a:r>
            <a:r>
              <a:rPr lang="en-US" dirty="0" smtClean="0"/>
              <a:t>= more similar</a:t>
            </a:r>
            <a:endParaRPr lang="en-US" dirty="0"/>
          </a:p>
        </p:txBody>
      </p:sp>
      <p:pic>
        <p:nvPicPr>
          <p:cNvPr id="86" name="Picture 85" descr="pba_rbh_simi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" y="3840653"/>
            <a:ext cx="3297201" cy="2299049"/>
          </a:xfrm>
          <a:prstGeom prst="rect">
            <a:avLst/>
          </a:prstGeom>
        </p:spPr>
      </p:pic>
      <p:pic>
        <p:nvPicPr>
          <p:cNvPr id="87" name="Picture 86" descr="pba_similar_reg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83" y="2703250"/>
            <a:ext cx="2315535" cy="3818905"/>
          </a:xfrm>
          <a:prstGeom prst="rect">
            <a:avLst/>
          </a:prstGeom>
        </p:spPr>
      </p:pic>
      <p:pic>
        <p:nvPicPr>
          <p:cNvPr id="88" name="Picture 87" descr="pba_nitrogen_fix_lg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43" y="2703249"/>
            <a:ext cx="3064481" cy="3818905"/>
          </a:xfrm>
          <a:prstGeom prst="rect">
            <a:avLst/>
          </a:prstGeom>
        </p:spPr>
      </p:pic>
      <p:pic>
        <p:nvPicPr>
          <p:cNvPr id="89" name="Picture 88" descr="pba_gc_anomal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9" y="3222870"/>
            <a:ext cx="3204250" cy="4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6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17" name="Picture 16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18" name="Picture 17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Plant-pathogen interactions</a:t>
            </a:r>
            <a:endParaRPr lang="en-US" dirty="0"/>
          </a:p>
        </p:txBody>
      </p:sp>
      <p:pic>
        <p:nvPicPr>
          <p:cNvPr id="6" name="Picture 5" descr="barley-slid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2" y="1384784"/>
            <a:ext cx="4526107" cy="2088972"/>
          </a:xfrm>
          <a:prstGeom prst="rect">
            <a:avLst/>
          </a:prstGeom>
        </p:spPr>
      </p:pic>
      <p:pic>
        <p:nvPicPr>
          <p:cNvPr id="5" name="Picture 4" descr="whisky-barle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13" y="1549748"/>
            <a:ext cx="2449557" cy="1775041"/>
          </a:xfrm>
          <a:prstGeom prst="rect">
            <a:avLst/>
          </a:prstGeom>
        </p:spPr>
      </p:pic>
      <p:pic>
        <p:nvPicPr>
          <p:cNvPr id="7" name="Picture 6" descr="raspberries34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1" y="3583352"/>
            <a:ext cx="2685429" cy="1945963"/>
          </a:xfrm>
          <a:prstGeom prst="rect">
            <a:avLst/>
          </a:prstGeom>
        </p:spPr>
      </p:pic>
      <p:pic>
        <p:nvPicPr>
          <p:cNvPr id="8" name="Picture 7" descr="Blackcurrant6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04" y="3583351"/>
            <a:ext cx="2208665" cy="2782485"/>
          </a:xfrm>
          <a:prstGeom prst="rect">
            <a:avLst/>
          </a:prstGeom>
        </p:spPr>
      </p:pic>
      <p:pic>
        <p:nvPicPr>
          <p:cNvPr id="9" name="Picture 8" descr="rhynco_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39" y="1384783"/>
            <a:ext cx="2336853" cy="1663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31239" y="3048388"/>
            <a:ext cx="2490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Rhynchosporium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commune</a:t>
            </a:r>
          </a:p>
        </p:txBody>
      </p:sp>
      <p:pic>
        <p:nvPicPr>
          <p:cNvPr id="13" name="Picture 12" descr="RLBV infected raspberry leaves v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39" y="3521084"/>
            <a:ext cx="2336854" cy="1693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31239" y="5236477"/>
            <a:ext cx="2469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15968"/>
                </a:solidFill>
                <a:latin typeface="Calibri"/>
                <a:cs typeface="Calibri"/>
              </a:rPr>
              <a:t>Raspberry Leaf Blotch Virus</a:t>
            </a:r>
          </a:p>
        </p:txBody>
      </p:sp>
    </p:spTree>
    <p:extLst>
      <p:ext uri="{BB962C8B-B14F-4D97-AF65-F5344CB8AC3E}">
        <p14:creationId xmlns:p14="http://schemas.microsoft.com/office/powerpoint/2010/main" val="39008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LGT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8218" y="1556451"/>
            <a:ext cx="7770888" cy="41057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Initially, 11 putative horizontally-acquired islands (HAIs)</a:t>
            </a:r>
            <a:br>
              <a:rPr lang="en-US" dirty="0" smtClean="0"/>
            </a:br>
            <a:r>
              <a:rPr lang="en-US" dirty="0" smtClean="0"/>
              <a:t>identified by atypical G+C, proximity of </a:t>
            </a:r>
            <a:r>
              <a:rPr lang="en-US" dirty="0" err="1" smtClean="0"/>
              <a:t>tRNA</a:t>
            </a:r>
            <a:r>
              <a:rPr lang="en-US" dirty="0" smtClean="0"/>
              <a:t>, etc.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8000"/>
                </a:solidFill>
              </a:rPr>
              <a:t>Six further putative HAIs identified on the basis of RBH</a:t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sz="2000" dirty="0" smtClean="0">
                <a:solidFill>
                  <a:srgbClr val="008000"/>
                </a:solidFill>
              </a:rPr>
              <a:t>(may be more ancient acquisitions)</a:t>
            </a:r>
            <a:endParaRPr lang="en-US" dirty="0" smtClean="0">
              <a:solidFill>
                <a:srgbClr val="008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HAI8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 Type III Secretion System</a:t>
            </a:r>
            <a:r>
              <a:rPr lang="en-US" dirty="0" smtClean="0"/>
              <a:t>, </a:t>
            </a:r>
            <a:r>
              <a:rPr lang="en-US" i="1" dirty="0" smtClean="0"/>
              <a:t>Pseudomonas </a:t>
            </a:r>
            <a:r>
              <a:rPr lang="en-US" i="1" dirty="0" err="1" smtClean="0"/>
              <a:t>syringae</a:t>
            </a:r>
            <a:endParaRPr lang="en-US" i="1" dirty="0" smtClean="0"/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HAI2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Phytotoxin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i="1" dirty="0" err="1" smtClean="0">
                <a:solidFill>
                  <a:schemeClr val="accent1">
                    <a:lumMod val="75000"/>
                  </a:schemeClr>
                </a:solidFill>
              </a:rPr>
              <a:t>cfa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) synthesis</a:t>
            </a:r>
            <a:r>
              <a:rPr lang="en-US" dirty="0" smtClean="0"/>
              <a:t>, </a:t>
            </a:r>
            <a:r>
              <a:rPr lang="en-US" i="1" dirty="0" smtClean="0"/>
              <a:t>P. </a:t>
            </a:r>
            <a:r>
              <a:rPr lang="en-US" i="1" dirty="0" err="1" smtClean="0"/>
              <a:t>syringae</a:t>
            </a:r>
            <a:endParaRPr lang="en-US" i="1" dirty="0" smtClean="0"/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HAI15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Adherence/agglutination</a:t>
            </a:r>
            <a:r>
              <a:rPr lang="en-US" dirty="0" smtClean="0"/>
              <a:t>, </a:t>
            </a:r>
            <a:r>
              <a:rPr lang="en-US" i="1" dirty="0" smtClean="0"/>
              <a:t>Vibrio</a:t>
            </a:r>
            <a:r>
              <a:rPr lang="en-US" dirty="0" smtClean="0"/>
              <a:t> spp.</a:t>
            </a: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HAI14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: Nitrogen fixation</a:t>
            </a:r>
            <a:r>
              <a:rPr lang="en-US" dirty="0" smtClean="0"/>
              <a:t>, </a:t>
            </a:r>
            <a:r>
              <a:rPr lang="en-US" i="1" dirty="0" err="1" smtClean="0"/>
              <a:t>Bradyrhizobium</a:t>
            </a:r>
            <a:r>
              <a:rPr lang="en-US" dirty="0" smtClean="0"/>
              <a:t> spp.</a:t>
            </a:r>
          </a:p>
        </p:txBody>
      </p:sp>
    </p:spTree>
    <p:extLst>
      <p:ext uri="{BB962C8B-B14F-4D97-AF65-F5344CB8AC3E}">
        <p14:creationId xmlns:p14="http://schemas.microsoft.com/office/powerpoint/2010/main" val="10479165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LGT: Plant-associated bacteria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532" y="1183971"/>
            <a:ext cx="8570445" cy="1304973"/>
          </a:xfrm>
        </p:spPr>
        <p:txBody>
          <a:bodyPr/>
          <a:lstStyle/>
          <a:p>
            <a:r>
              <a:rPr lang="en-US" dirty="0" smtClean="0"/>
              <a:t>2006: Two years later, far more genomes (400) for comparison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Larger selection of plant- and animal-associated bacteria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pba_400_circu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82" y="2109386"/>
            <a:ext cx="4791202" cy="47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66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Pba</a:t>
            </a:r>
            <a:r>
              <a:rPr lang="en-US" dirty="0" smtClean="0"/>
              <a:t> LGT: Plant-associated bacteria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6562" y="1183971"/>
            <a:ext cx="7763671" cy="43776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31859C"/>
                </a:solidFill>
              </a:rPr>
              <a:t>Comparison against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plant- (13) and animal-associated (14) bacteria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Plant-associated in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</a:rPr>
              <a:t>centre</a:t>
            </a:r>
            <a:endParaRPr lang="en-US" sz="20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Animal-associated on outside</a:t>
            </a:r>
          </a:p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FF0000"/>
                </a:solidFill>
              </a:rPr>
              <a:t>Red marks: greater similarity to </a:t>
            </a:r>
            <a:br>
              <a:rPr lang="en-US" sz="2000" u="sng" dirty="0" smtClean="0">
                <a:solidFill>
                  <a:srgbClr val="FF0000"/>
                </a:solidFill>
              </a:rPr>
            </a:br>
            <a:r>
              <a:rPr lang="en-US" sz="2000" u="sng" dirty="0" smtClean="0">
                <a:solidFill>
                  <a:srgbClr val="FF0000"/>
                </a:solidFill>
              </a:rPr>
              <a:t>plant-associated bacteria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HAI2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Phytotoxin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HAI15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Adherence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HAI14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Nitrogen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fixation</a:t>
            </a:r>
          </a:p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HAI8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T3SS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pba_pab_circu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80" y="1676413"/>
            <a:ext cx="5119690" cy="487097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516227" y="2532186"/>
            <a:ext cx="5150771" cy="1372585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42433" y="4385965"/>
            <a:ext cx="1072748" cy="0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18246" y="4985485"/>
            <a:ext cx="757235" cy="331314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14207" y="5435125"/>
            <a:ext cx="4393538" cy="978165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3824" y="6521450"/>
            <a:ext cx="75344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Toth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(2006)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Ann. Rev. </a:t>
            </a:r>
            <a:r>
              <a:rPr lang="en-US" sz="1600" i="1" dirty="0" err="1">
                <a:solidFill>
                  <a:schemeClr val="accent3">
                    <a:lumMod val="50000"/>
                  </a:schemeClr>
                </a:solidFill>
              </a:rPr>
              <a:t>Phytopathol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  <a:r>
              <a:rPr lang="en-US" sz="1600" dirty="0" err="1">
                <a:hlinkClick r:id="rId3"/>
              </a:rPr>
              <a:t>d</a:t>
            </a:r>
            <a:r>
              <a:rPr lang="en-US" sz="1600" dirty="0" err="1" smtClean="0">
                <a:hlinkClick r:id="rId3"/>
              </a:rPr>
              <a:t>oi</a:t>
            </a:r>
            <a:r>
              <a:rPr lang="en-US" sz="1600" dirty="0" smtClean="0">
                <a:hlinkClick r:id="rId3"/>
              </a:rPr>
              <a:t>:</a:t>
            </a:r>
            <a:r>
              <a:rPr lang="is-IS" sz="1600" dirty="0">
                <a:hlinkClick r:id="rId3"/>
              </a:rPr>
              <a:t>10.1146/annurev.phyto.44.070505.143444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7327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spi7_g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43799"/>
            <a:ext cx="5616575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3824" y="6273224"/>
            <a:ext cx="752000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Block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. (2005)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Mol. Plant </a:t>
            </a:r>
            <a:r>
              <a:rPr lang="en-US" sz="1600" i="1" dirty="0" err="1">
                <a:solidFill>
                  <a:schemeClr val="accent3">
                    <a:lumMod val="50000"/>
                  </a:schemeClr>
                </a:solidFill>
              </a:rPr>
              <a:t>Pathol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doi:10.1111/j.1364-3703.2004.00265.x</a:t>
            </a:r>
            <a:r>
              <a:rPr lang="en-US" sz="1600" dirty="0"/>
              <a:t>.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Toth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(2006)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Ann. Rev. </a:t>
            </a:r>
            <a:r>
              <a:rPr lang="en-US" sz="1600" i="1" dirty="0" err="1">
                <a:solidFill>
                  <a:schemeClr val="accent3">
                    <a:lumMod val="50000"/>
                  </a:schemeClr>
                </a:solidFill>
              </a:rPr>
              <a:t>Phytopathol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  <a:r>
              <a:rPr lang="en-US" sz="1600" dirty="0" err="1">
                <a:hlinkClick r:id="rId5"/>
              </a:rPr>
              <a:t>d</a:t>
            </a:r>
            <a:r>
              <a:rPr lang="en-US" sz="1600" dirty="0" err="1" smtClean="0">
                <a:hlinkClick r:id="rId5"/>
              </a:rPr>
              <a:t>oi</a:t>
            </a:r>
            <a:r>
              <a:rPr lang="en-US" sz="1600" dirty="0" smtClean="0">
                <a:hlinkClick r:id="rId5"/>
              </a:rPr>
              <a:t>:</a:t>
            </a:r>
            <a:r>
              <a:rPr lang="is-IS" sz="1600" dirty="0">
                <a:hlinkClick r:id="rId5"/>
              </a:rPr>
              <a:t>10.1146/annurev.phyto.44.070505.143444</a:t>
            </a:r>
            <a:endParaRPr lang="en-US" sz="1600" dirty="0"/>
          </a:p>
        </p:txBody>
      </p:sp>
      <p:grpSp>
        <p:nvGrpSpPr>
          <p:cNvPr id="20494" name="Group 14"/>
          <p:cNvGrpSpPr>
            <a:grpSpLocks/>
          </p:cNvGrpSpPr>
          <p:nvPr/>
        </p:nvGrpSpPr>
        <p:grpSpPr bwMode="auto">
          <a:xfrm>
            <a:off x="306388" y="1286674"/>
            <a:ext cx="8256583" cy="4608513"/>
            <a:chOff x="193" y="572"/>
            <a:chExt cx="5201" cy="2903"/>
          </a:xfrm>
        </p:grpSpPr>
        <p:grpSp>
          <p:nvGrpSpPr>
            <p:cNvPr id="20487" name="Group 7"/>
            <p:cNvGrpSpPr>
              <a:grpSpLocks/>
            </p:cNvGrpSpPr>
            <p:nvPr/>
          </p:nvGrpSpPr>
          <p:grpSpPr bwMode="auto">
            <a:xfrm>
              <a:off x="193" y="2704"/>
              <a:ext cx="1181" cy="771"/>
              <a:chOff x="193" y="2704"/>
              <a:chExt cx="1181" cy="771"/>
            </a:xfrm>
          </p:grpSpPr>
          <p:sp>
            <p:nvSpPr>
              <p:cNvPr id="20484" name="AutoShape 4"/>
              <p:cNvSpPr>
                <a:spLocks noChangeArrowheads="1"/>
              </p:cNvSpPr>
              <p:nvPr/>
            </p:nvSpPr>
            <p:spPr bwMode="auto">
              <a:xfrm>
                <a:off x="193" y="2975"/>
                <a:ext cx="1181" cy="257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alpha val="60001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SPI-7, </a:t>
                </a:r>
                <a:r>
                  <a:rPr lang="en-US" i="1" dirty="0">
                    <a:solidFill>
                      <a:schemeClr val="bg1"/>
                    </a:solidFill>
                  </a:rPr>
                  <a:t>Salmonella</a:t>
                </a:r>
              </a:p>
            </p:txBody>
          </p:sp>
          <p:sp>
            <p:nvSpPr>
              <p:cNvPr id="20485" name="Line 5"/>
              <p:cNvSpPr>
                <a:spLocks noChangeShapeType="1"/>
              </p:cNvSpPr>
              <p:nvPr/>
            </p:nvSpPr>
            <p:spPr bwMode="auto">
              <a:xfrm flipV="1">
                <a:off x="673" y="2704"/>
                <a:ext cx="347" cy="337"/>
              </a:xfrm>
              <a:prstGeom prst="line">
                <a:avLst/>
              </a:prstGeom>
              <a:noFill/>
              <a:ln w="38100" cmpd="sng">
                <a:solidFill>
                  <a:schemeClr val="accent1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486" name="Line 6"/>
              <p:cNvSpPr>
                <a:spLocks noChangeShapeType="1"/>
              </p:cNvSpPr>
              <p:nvPr/>
            </p:nvSpPr>
            <p:spPr bwMode="auto">
              <a:xfrm flipH="1">
                <a:off x="476" y="3180"/>
                <a:ext cx="299" cy="295"/>
              </a:xfrm>
              <a:prstGeom prst="line">
                <a:avLst/>
              </a:prstGeom>
              <a:noFill/>
              <a:ln w="38100" cmpd="sng">
                <a:solidFill>
                  <a:schemeClr val="accent1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490" name="Group 10"/>
            <p:cNvGrpSpPr>
              <a:grpSpLocks/>
            </p:cNvGrpSpPr>
            <p:nvPr/>
          </p:nvGrpSpPr>
          <p:grpSpPr bwMode="auto">
            <a:xfrm>
              <a:off x="193" y="1840"/>
              <a:ext cx="1871" cy="257"/>
              <a:chOff x="193" y="1840"/>
              <a:chExt cx="1871" cy="257"/>
            </a:xfrm>
          </p:grpSpPr>
          <p:sp>
            <p:nvSpPr>
              <p:cNvPr id="20488" name="AutoShape 8"/>
              <p:cNvSpPr>
                <a:spLocks noChangeArrowheads="1"/>
              </p:cNvSpPr>
              <p:nvPr/>
            </p:nvSpPr>
            <p:spPr bwMode="auto">
              <a:xfrm>
                <a:off x="193" y="1840"/>
                <a:ext cx="1631" cy="257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75000"/>
                  <a:alpha val="60001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r>
                  <a:rPr lang="en-US" dirty="0" err="1">
                    <a:solidFill>
                      <a:srgbClr val="FFFFFF"/>
                    </a:solidFill>
                  </a:rPr>
                  <a:t>coronafacic</a:t>
                </a:r>
                <a:r>
                  <a:rPr lang="en-US" dirty="0">
                    <a:solidFill>
                      <a:srgbClr val="FFFFFF"/>
                    </a:solidFill>
                  </a:rPr>
                  <a:t> </a:t>
                </a:r>
                <a:r>
                  <a:rPr lang="en-US" dirty="0" smtClean="0">
                    <a:solidFill>
                      <a:srgbClr val="FFFFFF"/>
                    </a:solidFill>
                  </a:rPr>
                  <a:t>acid: </a:t>
                </a:r>
                <a:r>
                  <a:rPr lang="en-US" i="1" dirty="0" err="1" smtClean="0">
                    <a:solidFill>
                      <a:srgbClr val="FFFFFF"/>
                    </a:solidFill>
                  </a:rPr>
                  <a:t>cfl</a:t>
                </a:r>
                <a:r>
                  <a:rPr lang="en-US" dirty="0" smtClean="0">
                    <a:solidFill>
                      <a:srgbClr val="FFFFFF"/>
                    </a:solidFill>
                  </a:rPr>
                  <a:t>, </a:t>
                </a:r>
                <a:r>
                  <a:rPr lang="en-US" i="1" dirty="0" smtClean="0">
                    <a:solidFill>
                      <a:srgbClr val="FFFFFF"/>
                    </a:solidFill>
                  </a:rPr>
                  <a:t>cfa7</a:t>
                </a:r>
                <a:endParaRPr lang="en-US" i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489" name="Line 9"/>
              <p:cNvSpPr>
                <a:spLocks noChangeShapeType="1"/>
              </p:cNvSpPr>
              <p:nvPr/>
            </p:nvSpPr>
            <p:spPr bwMode="auto">
              <a:xfrm>
                <a:off x="1766" y="1979"/>
                <a:ext cx="298" cy="90"/>
              </a:xfrm>
              <a:prstGeom prst="line">
                <a:avLst/>
              </a:prstGeom>
              <a:noFill/>
              <a:ln w="38100" cmpd="sng">
                <a:solidFill>
                  <a:schemeClr val="accent3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0493" name="Text Box 13"/>
            <p:cNvSpPr txBox="1">
              <a:spLocks noChangeArrowheads="1"/>
            </p:cNvSpPr>
            <p:nvPr/>
          </p:nvSpPr>
          <p:spPr bwMode="auto">
            <a:xfrm>
              <a:off x="3742" y="572"/>
              <a:ext cx="1652" cy="2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alpha val="2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Coronatine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(</a:t>
              </a:r>
              <a:r>
                <a:rPr lang="en-US" i="1" dirty="0">
                  <a:solidFill>
                    <a:schemeClr val="accent2">
                      <a:lumMod val="75000"/>
                    </a:schemeClr>
                  </a:solidFill>
                </a:rPr>
                <a:t>P. </a:t>
              </a:r>
              <a:r>
                <a:rPr lang="en-US" i="1" dirty="0" err="1">
                  <a:solidFill>
                    <a:schemeClr val="accent2">
                      <a:lumMod val="75000"/>
                    </a:schemeClr>
                  </a:solidFill>
                </a:rPr>
                <a:t>syringae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interferes with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jasmonate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responses in host, as a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jasmonate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mimic</a:t>
              </a:r>
            </a:p>
            <a:p>
              <a:pPr algn="l"/>
              <a:endParaRPr lang="en-US" dirty="0" smtClean="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l"/>
              <a:r>
                <a:rPr lang="en-US" dirty="0" err="1" smtClean="0">
                  <a:solidFill>
                    <a:schemeClr val="accent3">
                      <a:lumMod val="75000"/>
                    </a:schemeClr>
                  </a:solidFill>
                </a:rPr>
                <a:t>Coronafacic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acid – </a:t>
              </a:r>
            </a:p>
            <a:p>
              <a:pPr algn="l"/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</a:rPr>
                <a:t>Pseudomonas </a:t>
              </a:r>
              <a:r>
                <a:rPr lang="en-US" i="1" dirty="0" err="1">
                  <a:solidFill>
                    <a:schemeClr val="accent3">
                      <a:lumMod val="75000"/>
                    </a:schemeClr>
                  </a:solidFill>
                </a:rPr>
                <a:t>syringae</a:t>
              </a:r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</a:p>
            <a:p>
              <a:pPr algn="l"/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</a:rPr>
                <a:t>phytotoxin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 precursor</a:t>
              </a:r>
            </a:p>
            <a:p>
              <a:pPr algn="l"/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(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</a:rPr>
                <a:t>coronatine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</a:rPr>
                <a:t>)</a:t>
              </a:r>
            </a:p>
            <a:p>
              <a:pPr algn="l"/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</a:rPr>
                <a:t>- payload</a:t>
              </a:r>
              <a:endParaRPr lang="en-US" dirty="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l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l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SPI-7  - </a:t>
              </a:r>
            </a:p>
            <a:p>
              <a:pPr algn="l"/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</a:rPr>
                <a:t>Salmonella 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Typhi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</a:p>
            <a:p>
              <a:pPr algn="l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Pathogenicity </a:t>
              </a: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island</a:t>
              </a:r>
            </a:p>
            <a:p>
              <a:pPr marL="285750" indent="-285750" algn="l">
                <a:buFontTx/>
                <a:buChar char="-"/>
              </a:pP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delivery system</a:t>
              </a:r>
            </a:p>
            <a:p>
              <a:pPr marL="285750" indent="-285750" algn="l">
                <a:buFontTx/>
                <a:buChar char="-"/>
              </a:pP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SPI-7 and </a:t>
            </a:r>
            <a:r>
              <a:rPr lang="en-US" dirty="0" err="1" smtClean="0"/>
              <a:t>Coronafacic</a:t>
            </a:r>
            <a:r>
              <a:rPr lang="en-US" dirty="0" smtClean="0"/>
              <a:t> 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7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Coronafacic</a:t>
            </a:r>
            <a:r>
              <a:rPr lang="en-US" dirty="0" smtClean="0"/>
              <a:t> Acid Synthesis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07006" y="1213504"/>
            <a:ext cx="6883484" cy="1274195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Present in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Pba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some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Pcc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, virtually no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Dickeya</a:t>
            </a:r>
            <a:endParaRPr lang="en-US" i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i="1" dirty="0" err="1" smtClean="0"/>
              <a:t>cfl</a:t>
            </a:r>
            <a:r>
              <a:rPr lang="en-US" dirty="0" smtClean="0"/>
              <a:t> and </a:t>
            </a:r>
            <a:r>
              <a:rPr lang="en-US" i="1" dirty="0" smtClean="0"/>
              <a:t>cfa7</a:t>
            </a:r>
            <a:r>
              <a:rPr lang="en-US" dirty="0" smtClean="0"/>
              <a:t> knockouts show reduced </a:t>
            </a:r>
            <a:r>
              <a:rPr lang="en-US" i="1" dirty="0" err="1" smtClean="0"/>
              <a:t>Pba</a:t>
            </a:r>
            <a:r>
              <a:rPr lang="en-US" dirty="0" smtClean="0"/>
              <a:t> virulence</a:t>
            </a:r>
          </a:p>
          <a:p>
            <a:pPr marL="1233900" lvl="2" indent="-342900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200cfu inoculation, measure 17dpi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51630cf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716" y="2629615"/>
            <a:ext cx="2940050" cy="3294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51633cf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16" y="2629615"/>
            <a:ext cx="2938463" cy="3294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51631aW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4" y="2629615"/>
            <a:ext cx="2940050" cy="3294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04309" y="592654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WT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9139" y="5926549"/>
            <a:ext cx="107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cfl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::mTn5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8578" y="5926549"/>
            <a:ext cx="12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cfa7::mTn5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824" y="6511046"/>
            <a:ext cx="69378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Slawiak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&amp;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Lojkowska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2009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Eur. J.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Plant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</a:rPr>
              <a:t>Pathol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en-US" sz="1600" dirty="0" smtClean="0"/>
              <a:t> </a:t>
            </a:r>
            <a:r>
              <a:rPr lang="en-US" sz="1600" dirty="0" smtClean="0">
                <a:hlinkClick r:id="rId5"/>
              </a:rPr>
              <a:t>doi</a:t>
            </a:r>
            <a:r>
              <a:rPr lang="en-US" sz="1600" dirty="0">
                <a:hlinkClick r:id="rId5"/>
              </a:rPr>
              <a:t>:10.1007/s10658-008-9418-7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009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Science/Art Collaboration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70279" y="1388266"/>
            <a:ext cx="7886408" cy="8734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Collaboration with Elaine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Shemilt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(Duncan of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Jordanstone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 descr="sciar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99" y="2042624"/>
            <a:ext cx="3045070" cy="2281968"/>
          </a:xfrm>
          <a:prstGeom prst="rect">
            <a:avLst/>
          </a:prstGeom>
        </p:spPr>
      </p:pic>
      <p:pic>
        <p:nvPicPr>
          <p:cNvPr id="7" name="Picture 6" descr="sciar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69" y="2042623"/>
            <a:ext cx="2888656" cy="2281969"/>
          </a:xfrm>
          <a:prstGeom prst="rect">
            <a:avLst/>
          </a:prstGeom>
        </p:spPr>
      </p:pic>
      <p:pic>
        <p:nvPicPr>
          <p:cNvPr id="8" name="Picture 7" descr="shemilt-fig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8" y="2042624"/>
            <a:ext cx="2372108" cy="2281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688928"/>
            <a:ext cx="66736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http://www.dundee.ac.uk/djcad/research/researchprojectscentresandgroups/blueprint/</a:t>
            </a:r>
          </a:p>
          <a:p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http</a:t>
            </a:r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://www.chart.ac.uk/chart2006/papers/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5"/>
              </a:rPr>
              <a:t>shemilt.htm</a:t>
            </a:r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hlinkClick r:id="rId6"/>
              </a:rPr>
              <a:t>http://sgmuseum.gs/elaine/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hlinkClick r:id="rId6"/>
              </a:rPr>
              <a:t>blueprintDigVis.pdf</a:t>
            </a:r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4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Shemilt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(2009) in “Digital Visual Culture: Theory and Practice” ISBN 978-1-84150-248-9</a:t>
            </a:r>
          </a:p>
          <a:p>
            <a:r>
              <a:rPr lang="en-US" sz="14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Shemilt</a:t>
            </a:r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 (2010) in “Art Practice in a Digital Culture”, ISBN 978-0-7546-7623-2</a:t>
            </a:r>
          </a:p>
        </p:txBody>
      </p:sp>
      <p:pic>
        <p:nvPicPr>
          <p:cNvPr id="11" name="Picture 10" descr="art_practic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67" y="4478269"/>
            <a:ext cx="1523058" cy="23025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279" y="4459705"/>
            <a:ext cx="6902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Audio-visual installation,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screenprints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Music derived from genome sequence (automated, then compositions by Genevieve Murphy)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Exhibited in Scotland and Singapore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7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35231" y="1732395"/>
            <a:ext cx="6883484" cy="3742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Comparative genomics is powerful!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Good annotation is essential to understanding genomic data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Useful, falsifiable hypotheses can be generated from inspection of genomic data</a:t>
            </a:r>
          </a:p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Visualisation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is extremely useful for large genomic datasets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Determining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orthology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/functional equivalence on large scale data is not yet a solved problem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92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5776" y="1542547"/>
            <a:ext cx="9177282" cy="5331229"/>
            <a:chOff x="-15776" y="1542547"/>
            <a:chExt cx="9177282" cy="5331229"/>
          </a:xfrm>
        </p:grpSpPr>
        <p:pic>
          <p:nvPicPr>
            <p:cNvPr id="9" name="Picture 8" descr="pi_field_narro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76" y="3959989"/>
              <a:ext cx="9177282" cy="2913787"/>
            </a:xfrm>
            <a:prstGeom prst="rect">
              <a:avLst/>
            </a:prstGeom>
          </p:spPr>
        </p:pic>
        <p:pic>
          <p:nvPicPr>
            <p:cNvPr id="7" name="Picture 6" descr="Top_wav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68652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2009: </a:t>
            </a:r>
            <a:r>
              <a:rPr lang="en-US" sz="2800" i="1" dirty="0" err="1" smtClean="0"/>
              <a:t>Phytophthora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infestans</a:t>
            </a:r>
            <a:endParaRPr lang="en-US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972297" y="4498582"/>
            <a:ext cx="6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Haas </a:t>
            </a:r>
            <a:r>
              <a:rPr lang="fr-FR" i="1" dirty="0"/>
              <a:t>et al. </a:t>
            </a:r>
            <a:r>
              <a:rPr lang="fr-FR" dirty="0"/>
              <a:t>(2009) </a:t>
            </a:r>
            <a:r>
              <a:rPr lang="fr-FR" i="1" dirty="0"/>
              <a:t>Nature</a:t>
            </a:r>
            <a:r>
              <a:rPr lang="fr-FR" dirty="0"/>
              <a:t> </a:t>
            </a:r>
            <a:r>
              <a:rPr lang="fr-FR" b="1" dirty="0"/>
              <a:t>461</a:t>
            </a:r>
            <a:r>
              <a:rPr lang="fr-FR" dirty="0"/>
              <a:t>: </a:t>
            </a:r>
            <a:r>
              <a:rPr lang="fr-FR" dirty="0" smtClean="0"/>
              <a:t>393-398</a:t>
            </a:r>
            <a:r>
              <a:rPr lang="fr-FR" dirty="0"/>
              <a:t>. </a:t>
            </a:r>
            <a:r>
              <a:rPr lang="fr-FR" dirty="0">
                <a:hlinkClick r:id="rId4"/>
              </a:rPr>
              <a:t>doi:10.1038/</a:t>
            </a:r>
            <a:r>
              <a:rPr lang="fr-FR" dirty="0" smtClean="0">
                <a:hlinkClick r:id="rId4"/>
              </a:rPr>
              <a:t>nature08358</a:t>
            </a:r>
            <a:r>
              <a:rPr lang="fr-FR" dirty="0" smtClean="0"/>
              <a:t>.</a:t>
            </a:r>
            <a:endParaRPr lang="en-US" dirty="0"/>
          </a:p>
        </p:txBody>
      </p:sp>
      <p:pic>
        <p:nvPicPr>
          <p:cNvPr id="3" name="Picture 2" descr="pi_nature_aut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3" y="1190658"/>
            <a:ext cx="4527059" cy="3250196"/>
          </a:xfrm>
          <a:prstGeom prst="rect">
            <a:avLst/>
          </a:prstGeom>
        </p:spPr>
      </p:pic>
      <p:pic>
        <p:nvPicPr>
          <p:cNvPr id="6" name="Picture 5" descr="pi_nature_co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3" y="1091559"/>
            <a:ext cx="2517175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95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Phytophthora</a:t>
            </a:r>
            <a:r>
              <a:rPr lang="en-US" i="1" dirty="0" smtClean="0"/>
              <a:t> </a:t>
            </a:r>
            <a:r>
              <a:rPr lang="en-US" i="1" dirty="0" err="1" smtClean="0"/>
              <a:t>infestans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8743" y="1403826"/>
            <a:ext cx="8722211" cy="252376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The most destructive pathogen of potato ($6.7bn/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yr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Causes potato late blight</a:t>
            </a:r>
          </a:p>
          <a:p>
            <a:r>
              <a:rPr lang="en-US" dirty="0" smtClean="0"/>
              <a:t>Irish Potato Famine (1850s)</a:t>
            </a:r>
          </a:p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Oomycete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model organism,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hemibiotrophic</a:t>
            </a: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Adapts rapidly to overcome control measures and bred resistance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potatolateb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4" y="3739546"/>
            <a:ext cx="4277186" cy="2851457"/>
          </a:xfrm>
          <a:prstGeom prst="rect">
            <a:avLst/>
          </a:prstGeom>
        </p:spPr>
      </p:pic>
      <p:pic>
        <p:nvPicPr>
          <p:cNvPr id="5" name="Picture 4" descr="blightpota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19" y="3739546"/>
            <a:ext cx="4511799" cy="28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44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Phytopthora</a:t>
            </a:r>
            <a:r>
              <a:rPr lang="en-US" i="1" dirty="0" smtClean="0"/>
              <a:t> </a:t>
            </a:r>
            <a:r>
              <a:rPr lang="en-US" i="1" dirty="0" err="1" smtClean="0"/>
              <a:t>infestans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6690" y="1386022"/>
            <a:ext cx="7871905" cy="606012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Major international collaboration, 34 institutions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WGS at Broad Institute of MIT and Harvard, to 9X coverage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Four library types, due to highly repetitive genome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4kb plasmids, 10kb plasmids, 40kb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</a:rPr>
              <a:t>fosmids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, 80kb BACs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Annotation mostly automated; some protein families received manual review by the community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>
                <a:solidFill>
                  <a:srgbClr val="376092"/>
                </a:solidFill>
              </a:rPr>
              <a:t>CRN, NPP1-like, </a:t>
            </a:r>
            <a:r>
              <a:rPr lang="en-US" sz="1800" dirty="0" err="1" smtClean="0">
                <a:solidFill>
                  <a:srgbClr val="376092"/>
                </a:solidFill>
              </a:rPr>
              <a:t>elicitin</a:t>
            </a:r>
            <a:r>
              <a:rPr lang="en-US" sz="1800" dirty="0" smtClean="0">
                <a:solidFill>
                  <a:srgbClr val="376092"/>
                </a:solidFill>
              </a:rPr>
              <a:t>-like, small secreted cysteine-rich, </a:t>
            </a:r>
            <a:r>
              <a:rPr lang="en-US" sz="1800" dirty="0" err="1" smtClean="0">
                <a:solidFill>
                  <a:srgbClr val="376092"/>
                </a:solidFill>
              </a:rPr>
              <a:t>RxLR</a:t>
            </a:r>
            <a:r>
              <a:rPr lang="en-US" sz="1800" dirty="0" smtClean="0">
                <a:solidFill>
                  <a:srgbClr val="376092"/>
                </a:solidFill>
              </a:rPr>
              <a:t> and transporter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Published 2009, Nature (96 authors)</a:t>
            </a:r>
            <a:br>
              <a:rPr lang="en-US" dirty="0" smtClean="0"/>
            </a:br>
            <a:r>
              <a:rPr lang="fr-FR" sz="1800" dirty="0"/>
              <a:t>Haas </a:t>
            </a:r>
            <a:r>
              <a:rPr lang="fr-FR" sz="1800" i="1" dirty="0"/>
              <a:t>et al. </a:t>
            </a:r>
            <a:r>
              <a:rPr lang="fr-FR" sz="1800" dirty="0"/>
              <a:t>(2009) </a:t>
            </a:r>
            <a:r>
              <a:rPr lang="fr-FR" sz="1800" i="1" dirty="0"/>
              <a:t>Nature</a:t>
            </a:r>
            <a:r>
              <a:rPr lang="fr-FR" sz="1800" dirty="0"/>
              <a:t> </a:t>
            </a:r>
            <a:r>
              <a:rPr lang="fr-FR" sz="1800" b="1" dirty="0"/>
              <a:t>461</a:t>
            </a:r>
            <a:r>
              <a:rPr lang="fr-FR" sz="1800" dirty="0"/>
              <a:t>: 393-398. </a:t>
            </a:r>
            <a:r>
              <a:rPr lang="fr-FR" sz="1800" dirty="0">
                <a:hlinkClick r:id="rId2"/>
              </a:rPr>
              <a:t>doi:10.1038/nature08358</a:t>
            </a:r>
            <a:r>
              <a:rPr lang="fr-FR" sz="18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data: 18,288 contigs (4,921 </a:t>
            </a:r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supercontigs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); 250Mbp</a:t>
            </a:r>
            <a:b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fr-FR" sz="2000" dirty="0" err="1" smtClean="0">
                <a:solidFill>
                  <a:schemeClr val="accent5">
                    <a:lumMod val="75000"/>
                  </a:schemeClr>
                </a:solidFill>
              </a:rPr>
              <a:t>possibly</a:t>
            </a: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accent5">
                    <a:lumMod val="75000"/>
                  </a:schemeClr>
                </a:solidFill>
              </a:rPr>
              <a:t>triploid</a:t>
            </a: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>
                <a:hlinkClick r:id="rId3"/>
              </a:rPr>
              <a:t>http</a:t>
            </a:r>
            <a:r>
              <a:rPr lang="fr-FR" sz="1800" dirty="0">
                <a:hlinkClick r:id="rId3"/>
              </a:rPr>
              <a:t>://www.broadinstitute.org/annotation/genome/phytophthora_infestans</a:t>
            </a:r>
            <a:endParaRPr lang="en-US" sz="1800" dirty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7147" y="1542547"/>
            <a:ext cx="9171311" cy="5315453"/>
            <a:chOff x="-7147" y="1542547"/>
            <a:chExt cx="9171311" cy="5315453"/>
          </a:xfrm>
        </p:grpSpPr>
        <p:pic>
          <p:nvPicPr>
            <p:cNvPr id="9" name="Picture 8" descr="barley-sli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47" y="2635329"/>
              <a:ext cx="9149121" cy="4222671"/>
            </a:xfrm>
            <a:prstGeom prst="rect">
              <a:avLst/>
            </a:prstGeom>
          </p:spPr>
        </p:pic>
        <p:pic>
          <p:nvPicPr>
            <p:cNvPr id="5" name="Picture 4" descr="Top_wav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146" y="1542547"/>
              <a:ext cx="9171310" cy="44742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453194"/>
            <a:ext cx="6779132" cy="584776"/>
          </a:xfrm>
        </p:spPr>
        <p:txBody>
          <a:bodyPr/>
          <a:lstStyle/>
          <a:p>
            <a:r>
              <a:rPr lang="en-US" sz="3200" dirty="0" smtClean="0"/>
              <a:t>Plant-pathogen interactions: policy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380474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Food security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Societal impact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Extensive burden and cost of crop disease</a:t>
            </a:r>
          </a:p>
          <a:p>
            <a:pPr lvl="2"/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P. infestans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€1bn in Europe; ≈$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bn global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Emerging pathogens (imports and climate change)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Environmental sustainability</a:t>
            </a:r>
          </a:p>
          <a:p>
            <a:pPr lvl="1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Pesticide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minimisation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and withdrawal</a:t>
            </a:r>
          </a:p>
          <a:p>
            <a:pPr lvl="1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Durable resistance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via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breeding (and/or GM)</a:t>
            </a:r>
          </a:p>
          <a:p>
            <a:pPr lvl="2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Based on existing resistances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0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ound Same Side Corner Rectangle 132"/>
          <p:cNvSpPr/>
          <p:nvPr/>
        </p:nvSpPr>
        <p:spPr>
          <a:xfrm>
            <a:off x="617078" y="4225768"/>
            <a:ext cx="8002359" cy="2632232"/>
          </a:xfrm>
          <a:prstGeom prst="round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Round Same Side Corner Rectangle 133"/>
          <p:cNvSpPr/>
          <p:nvPr/>
        </p:nvSpPr>
        <p:spPr>
          <a:xfrm>
            <a:off x="774861" y="4375150"/>
            <a:ext cx="7727627" cy="2478087"/>
          </a:xfrm>
          <a:prstGeom prst="round2SameRect">
            <a:avLst/>
          </a:prstGeom>
          <a:solidFill>
            <a:srgbClr val="78A24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Effector Protein Analysis</a:t>
            </a:r>
            <a:endParaRPr lang="en-GB" dirty="0"/>
          </a:p>
        </p:txBody>
      </p:sp>
      <p:sp>
        <p:nvSpPr>
          <p:cNvPr id="29" name="AutoShape 105"/>
          <p:cNvSpPr>
            <a:spLocks noChangeArrowheads="1"/>
          </p:cNvSpPr>
          <p:nvPr/>
        </p:nvSpPr>
        <p:spPr bwMode="auto">
          <a:xfrm>
            <a:off x="956575" y="1312743"/>
            <a:ext cx="5281839" cy="1843728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0" name="AutoShape 106"/>
          <p:cNvSpPr>
            <a:spLocks noChangeArrowheads="1"/>
          </p:cNvSpPr>
          <p:nvPr/>
        </p:nvSpPr>
        <p:spPr bwMode="auto">
          <a:xfrm>
            <a:off x="1050918" y="1441163"/>
            <a:ext cx="5072742" cy="161561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b="0" dirty="0"/>
          </a:p>
          <a:p>
            <a:pPr algn="ctr"/>
            <a:endParaRPr lang="en-GB" b="0" dirty="0"/>
          </a:p>
          <a:p>
            <a:pPr algn="ctr"/>
            <a:endParaRPr lang="en-GB" b="0" dirty="0"/>
          </a:p>
        </p:txBody>
      </p:sp>
      <p:sp>
        <p:nvSpPr>
          <p:cNvPr id="40" name="Text Box 120"/>
          <p:cNvSpPr txBox="1">
            <a:spLocks noChangeArrowheads="1"/>
          </p:cNvSpPr>
          <p:nvPr/>
        </p:nvSpPr>
        <p:spPr bwMode="auto">
          <a:xfrm>
            <a:off x="2441637" y="3411758"/>
            <a:ext cx="155193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b="0" dirty="0" smtClean="0"/>
              <a:t>e.g. Type </a:t>
            </a:r>
            <a:r>
              <a:rPr lang="en-GB" sz="1600" b="0" dirty="0"/>
              <a:t>III</a:t>
            </a:r>
            <a:r>
              <a:rPr lang="en-GB" sz="1600" b="0" dirty="0" smtClean="0"/>
              <a:t> </a:t>
            </a:r>
            <a:r>
              <a:rPr lang="en-GB" sz="1600" dirty="0" smtClean="0"/>
              <a:t>secretion</a:t>
            </a:r>
            <a:endParaRPr lang="en-US" sz="1600" b="0" dirty="0"/>
          </a:p>
        </p:txBody>
      </p:sp>
      <p:grpSp>
        <p:nvGrpSpPr>
          <p:cNvPr id="41" name="Group 121"/>
          <p:cNvGrpSpPr>
            <a:grpSpLocks/>
          </p:cNvGrpSpPr>
          <p:nvPr/>
        </p:nvGrpSpPr>
        <p:grpSpPr bwMode="auto">
          <a:xfrm>
            <a:off x="2264778" y="2636604"/>
            <a:ext cx="1566863" cy="3432174"/>
            <a:chOff x="3537" y="1693"/>
            <a:chExt cx="987" cy="2162"/>
          </a:xfrm>
        </p:grpSpPr>
        <p:sp>
          <p:nvSpPr>
            <p:cNvPr id="42" name="AutoShape 122"/>
            <p:cNvSpPr>
              <a:spLocks noChangeArrowheads="1"/>
            </p:cNvSpPr>
            <p:nvPr/>
          </p:nvSpPr>
          <p:spPr bwMode="auto">
            <a:xfrm>
              <a:off x="3580" y="2872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3" name="AutoShape 123"/>
            <p:cNvSpPr>
              <a:spLocks noChangeArrowheads="1"/>
            </p:cNvSpPr>
            <p:nvPr/>
          </p:nvSpPr>
          <p:spPr bwMode="auto">
            <a:xfrm>
              <a:off x="3648" y="3013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4" name="AutoShape 124"/>
            <p:cNvSpPr>
              <a:spLocks noChangeArrowheads="1"/>
            </p:cNvSpPr>
            <p:nvPr/>
          </p:nvSpPr>
          <p:spPr bwMode="auto">
            <a:xfrm>
              <a:off x="4468" y="3796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5" name="AutoShape 125"/>
            <p:cNvSpPr>
              <a:spLocks noChangeArrowheads="1"/>
            </p:cNvSpPr>
            <p:nvPr/>
          </p:nvSpPr>
          <p:spPr bwMode="auto">
            <a:xfrm>
              <a:off x="3777" y="3022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6" name="AutoShape 126"/>
            <p:cNvSpPr>
              <a:spLocks noChangeArrowheads="1"/>
            </p:cNvSpPr>
            <p:nvPr/>
          </p:nvSpPr>
          <p:spPr bwMode="auto">
            <a:xfrm>
              <a:off x="3623" y="1693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7" name="AutoShape 127"/>
            <p:cNvSpPr>
              <a:spLocks noChangeArrowheads="1"/>
            </p:cNvSpPr>
            <p:nvPr/>
          </p:nvSpPr>
          <p:spPr bwMode="auto">
            <a:xfrm>
              <a:off x="3537" y="1721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8" name="AutoShape 128"/>
            <p:cNvSpPr>
              <a:spLocks noChangeArrowheads="1"/>
            </p:cNvSpPr>
            <p:nvPr/>
          </p:nvSpPr>
          <p:spPr bwMode="auto">
            <a:xfrm>
              <a:off x="3960" y="3249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9" name="AutoShape 129"/>
            <p:cNvSpPr>
              <a:spLocks noChangeArrowheads="1"/>
            </p:cNvSpPr>
            <p:nvPr/>
          </p:nvSpPr>
          <p:spPr bwMode="auto">
            <a:xfrm>
              <a:off x="4076" y="3249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0" name="AutoShape 130"/>
            <p:cNvSpPr>
              <a:spLocks noChangeArrowheads="1"/>
            </p:cNvSpPr>
            <p:nvPr/>
          </p:nvSpPr>
          <p:spPr bwMode="auto">
            <a:xfrm>
              <a:off x="3863" y="3158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9" name="Rectangle 131"/>
          <p:cNvSpPr>
            <a:spLocks noChangeArrowheads="1"/>
          </p:cNvSpPr>
          <p:nvPr/>
        </p:nvSpPr>
        <p:spPr bwMode="auto">
          <a:xfrm flipH="1">
            <a:off x="2320342" y="2981895"/>
            <a:ext cx="120650" cy="14922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6" name="Oval 132"/>
          <p:cNvSpPr>
            <a:spLocks noChangeArrowheads="1"/>
          </p:cNvSpPr>
          <p:nvPr/>
        </p:nvSpPr>
        <p:spPr bwMode="auto">
          <a:xfrm>
            <a:off x="2242554" y="2889820"/>
            <a:ext cx="268288" cy="18732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7" name="Oval 133"/>
          <p:cNvSpPr>
            <a:spLocks noChangeArrowheads="1"/>
          </p:cNvSpPr>
          <p:nvPr/>
        </p:nvSpPr>
        <p:spPr bwMode="auto">
          <a:xfrm>
            <a:off x="2242554" y="3105720"/>
            <a:ext cx="268288" cy="18732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-270609" y="1972997"/>
            <a:ext cx="18437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FF6600"/>
                </a:solidFill>
                <a:latin typeface="Calibri"/>
                <a:cs typeface="Calibri"/>
              </a:rPr>
              <a:t>Pathogen</a:t>
            </a:r>
          </a:p>
        </p:txBody>
      </p:sp>
      <p:sp>
        <p:nvSpPr>
          <p:cNvPr id="132" name="TextBox 131"/>
          <p:cNvSpPr txBox="1"/>
          <p:nvPr/>
        </p:nvSpPr>
        <p:spPr>
          <a:xfrm rot="16200000">
            <a:off x="-844974" y="5296097"/>
            <a:ext cx="2339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Plant host</a:t>
            </a:r>
          </a:p>
        </p:txBody>
      </p:sp>
      <p:sp>
        <p:nvSpPr>
          <p:cNvPr id="135" name="Oval 134"/>
          <p:cNvSpPr/>
          <p:nvPr/>
        </p:nvSpPr>
        <p:spPr>
          <a:xfrm>
            <a:off x="5549785" y="4997309"/>
            <a:ext cx="2588873" cy="1834437"/>
          </a:xfrm>
          <a:prstGeom prst="ellipse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6" name="Right Arrow 135"/>
          <p:cNvSpPr/>
          <p:nvPr/>
        </p:nvSpPr>
        <p:spPr>
          <a:xfrm>
            <a:off x="4593769" y="5613607"/>
            <a:ext cx="1151958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7" name="Right Arrow 136"/>
          <p:cNvSpPr/>
          <p:nvPr/>
        </p:nvSpPr>
        <p:spPr>
          <a:xfrm rot="5400000">
            <a:off x="4248436" y="4093715"/>
            <a:ext cx="965847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8" name="Right Arrow 137"/>
          <p:cNvSpPr/>
          <p:nvPr/>
        </p:nvSpPr>
        <p:spPr>
          <a:xfrm rot="5400000">
            <a:off x="4224371" y="2843059"/>
            <a:ext cx="1014570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AutoShape 124"/>
          <p:cNvSpPr>
            <a:spLocks noChangeArrowheads="1"/>
          </p:cNvSpPr>
          <p:nvPr/>
        </p:nvSpPr>
        <p:spPr bwMode="auto">
          <a:xfrm>
            <a:off x="5350670" y="257924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0" name="AutoShape 124"/>
          <p:cNvSpPr>
            <a:spLocks noChangeArrowheads="1"/>
          </p:cNvSpPr>
          <p:nvPr/>
        </p:nvSpPr>
        <p:spPr bwMode="auto">
          <a:xfrm>
            <a:off x="5368276" y="2767622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1" name="AutoShape 124"/>
          <p:cNvSpPr>
            <a:spLocks noChangeArrowheads="1"/>
          </p:cNvSpPr>
          <p:nvPr/>
        </p:nvSpPr>
        <p:spPr bwMode="auto">
          <a:xfrm>
            <a:off x="5165443" y="345565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2" name="AutoShape 124"/>
          <p:cNvSpPr>
            <a:spLocks noChangeArrowheads="1"/>
          </p:cNvSpPr>
          <p:nvPr/>
        </p:nvSpPr>
        <p:spPr bwMode="auto">
          <a:xfrm>
            <a:off x="5209893" y="3946187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3" name="Text Box 120"/>
          <p:cNvSpPr txBox="1">
            <a:spLocks noChangeArrowheads="1"/>
          </p:cNvSpPr>
          <p:nvPr/>
        </p:nvSpPr>
        <p:spPr bwMode="auto">
          <a:xfrm>
            <a:off x="5745727" y="5578729"/>
            <a:ext cx="221659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Host nucleus</a:t>
            </a:r>
          </a:p>
          <a:p>
            <a:pPr algn="ctr"/>
            <a:endParaRPr lang="en-GB" sz="1600" b="0" dirty="0" smtClean="0"/>
          </a:p>
          <a:p>
            <a:pPr algn="ctr"/>
            <a:r>
              <a:rPr lang="en-GB" sz="1600" dirty="0" smtClean="0"/>
              <a:t>e.g. transcriptional regulators</a:t>
            </a:r>
            <a:endParaRPr lang="en-US" sz="1600" b="0" dirty="0"/>
          </a:p>
        </p:txBody>
      </p:sp>
      <p:sp>
        <p:nvSpPr>
          <p:cNvPr id="144" name="TextBox 143"/>
          <p:cNvSpPr txBox="1"/>
          <p:nvPr/>
        </p:nvSpPr>
        <p:spPr>
          <a:xfrm>
            <a:off x="3224787" y="2502782"/>
            <a:ext cx="13209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Export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929035" y="4360563"/>
            <a:ext cx="1473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Import</a:t>
            </a:r>
          </a:p>
        </p:txBody>
      </p:sp>
      <p:sp>
        <p:nvSpPr>
          <p:cNvPr id="146" name="Right Arrow 145"/>
          <p:cNvSpPr/>
          <p:nvPr/>
        </p:nvSpPr>
        <p:spPr>
          <a:xfrm rot="5400000">
            <a:off x="728833" y="3452744"/>
            <a:ext cx="2205989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TextBox 149"/>
          <p:cNvSpPr txBox="1"/>
          <p:nvPr/>
        </p:nvSpPr>
        <p:spPr>
          <a:xfrm>
            <a:off x="-8878" y="3337142"/>
            <a:ext cx="16797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Injection</a:t>
            </a:r>
          </a:p>
        </p:txBody>
      </p:sp>
      <p:sp>
        <p:nvSpPr>
          <p:cNvPr id="151" name="AutoShape 124"/>
          <p:cNvSpPr>
            <a:spLocks noChangeArrowheads="1"/>
          </p:cNvSpPr>
          <p:nvPr/>
        </p:nvSpPr>
        <p:spPr bwMode="auto">
          <a:xfrm>
            <a:off x="5120993" y="460192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2" name="AutoShape 124"/>
          <p:cNvSpPr>
            <a:spLocks noChangeArrowheads="1"/>
          </p:cNvSpPr>
          <p:nvPr/>
        </p:nvSpPr>
        <p:spPr bwMode="auto">
          <a:xfrm>
            <a:off x="4731657" y="5059923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3" name="AutoShape 124"/>
          <p:cNvSpPr>
            <a:spLocks noChangeArrowheads="1"/>
          </p:cNvSpPr>
          <p:nvPr/>
        </p:nvSpPr>
        <p:spPr bwMode="auto">
          <a:xfrm>
            <a:off x="4354286" y="544266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4" name="AutoShape 124"/>
          <p:cNvSpPr>
            <a:spLocks noChangeArrowheads="1"/>
          </p:cNvSpPr>
          <p:nvPr/>
        </p:nvSpPr>
        <p:spPr bwMode="auto">
          <a:xfrm>
            <a:off x="5908874" y="5975837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5" name="Text Box 120"/>
          <p:cNvSpPr txBox="1">
            <a:spLocks noChangeArrowheads="1"/>
          </p:cNvSpPr>
          <p:nvPr/>
        </p:nvSpPr>
        <p:spPr bwMode="auto">
          <a:xfrm>
            <a:off x="6618003" y="3648198"/>
            <a:ext cx="2222752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e.g. protease inhibitors (block plant defence)</a:t>
            </a:r>
            <a:endParaRPr lang="en-US" sz="1600" b="0" dirty="0"/>
          </a:p>
        </p:txBody>
      </p:sp>
      <p:sp>
        <p:nvSpPr>
          <p:cNvPr id="156" name="AutoShape 124"/>
          <p:cNvSpPr>
            <a:spLocks noChangeArrowheads="1"/>
          </p:cNvSpPr>
          <p:nvPr/>
        </p:nvSpPr>
        <p:spPr bwMode="auto">
          <a:xfrm>
            <a:off x="5323826" y="32904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7" name="AutoShape 124"/>
          <p:cNvSpPr>
            <a:spLocks noChangeArrowheads="1"/>
          </p:cNvSpPr>
          <p:nvPr/>
        </p:nvSpPr>
        <p:spPr bwMode="auto">
          <a:xfrm>
            <a:off x="5395120" y="377825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8" name="AutoShape 124"/>
          <p:cNvSpPr>
            <a:spLocks noChangeArrowheads="1"/>
          </p:cNvSpPr>
          <p:nvPr/>
        </p:nvSpPr>
        <p:spPr bwMode="auto">
          <a:xfrm>
            <a:off x="5745727" y="37293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9" name="AutoShape 125"/>
          <p:cNvSpPr>
            <a:spLocks noChangeArrowheads="1"/>
          </p:cNvSpPr>
          <p:nvPr/>
        </p:nvSpPr>
        <p:spPr bwMode="auto">
          <a:xfrm>
            <a:off x="5953324" y="3875952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0" name="AutoShape 128"/>
          <p:cNvSpPr>
            <a:spLocks noChangeArrowheads="1"/>
          </p:cNvSpPr>
          <p:nvPr/>
        </p:nvSpPr>
        <p:spPr bwMode="auto">
          <a:xfrm>
            <a:off x="6379140" y="4059580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1" name="AutoShape 129"/>
          <p:cNvSpPr>
            <a:spLocks noChangeArrowheads="1"/>
          </p:cNvSpPr>
          <p:nvPr/>
        </p:nvSpPr>
        <p:spPr bwMode="auto">
          <a:xfrm>
            <a:off x="6563290" y="40595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2" name="AutoShape 130"/>
          <p:cNvSpPr>
            <a:spLocks noChangeArrowheads="1"/>
          </p:cNvSpPr>
          <p:nvPr/>
        </p:nvSpPr>
        <p:spPr bwMode="auto">
          <a:xfrm>
            <a:off x="6225152" y="3915117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4" name="AutoShape 125"/>
          <p:cNvSpPr>
            <a:spLocks noChangeArrowheads="1"/>
          </p:cNvSpPr>
          <p:nvPr/>
        </p:nvSpPr>
        <p:spPr bwMode="auto">
          <a:xfrm>
            <a:off x="3430005" y="542981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5" name="AutoShape 128"/>
          <p:cNvSpPr>
            <a:spLocks noChangeArrowheads="1"/>
          </p:cNvSpPr>
          <p:nvPr/>
        </p:nvSpPr>
        <p:spPr bwMode="auto">
          <a:xfrm>
            <a:off x="6036347" y="5713179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6" name="AutoShape 129"/>
          <p:cNvSpPr>
            <a:spLocks noChangeArrowheads="1"/>
          </p:cNvSpPr>
          <p:nvPr/>
        </p:nvSpPr>
        <p:spPr bwMode="auto">
          <a:xfrm>
            <a:off x="3993568" y="5713179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7" name="AutoShape 130"/>
          <p:cNvSpPr>
            <a:spLocks noChangeArrowheads="1"/>
          </p:cNvSpPr>
          <p:nvPr/>
        </p:nvSpPr>
        <p:spPr bwMode="auto">
          <a:xfrm>
            <a:off x="3655430" y="5568716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8" name="TextBox 167"/>
          <p:cNvSpPr txBox="1"/>
          <p:nvPr/>
        </p:nvSpPr>
        <p:spPr>
          <a:xfrm>
            <a:off x="2734679" y="6102381"/>
            <a:ext cx="24307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Localisation</a:t>
            </a:r>
          </a:p>
        </p:txBody>
      </p:sp>
      <p:sp>
        <p:nvSpPr>
          <p:cNvPr id="170" name="Regular Pentagon 169"/>
          <p:cNvSpPr/>
          <p:nvPr/>
        </p:nvSpPr>
        <p:spPr>
          <a:xfrm>
            <a:off x="1448353" y="5536330"/>
            <a:ext cx="1202676" cy="1321670"/>
          </a:xfrm>
          <a:prstGeom prst="pentagon">
            <a:avLst/>
          </a:prstGeom>
          <a:solidFill>
            <a:srgbClr val="CCFFCC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Text Box 120"/>
          <p:cNvSpPr txBox="1">
            <a:spLocks noChangeArrowheads="1"/>
          </p:cNvSpPr>
          <p:nvPr/>
        </p:nvSpPr>
        <p:spPr bwMode="auto">
          <a:xfrm>
            <a:off x="1602307" y="6388817"/>
            <a:ext cx="8899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Golgi</a:t>
            </a:r>
            <a:endParaRPr lang="en-US" sz="1600" b="0" dirty="0"/>
          </a:p>
        </p:txBody>
      </p:sp>
      <p:sp>
        <p:nvSpPr>
          <p:cNvPr id="172" name="Right Arrow 171"/>
          <p:cNvSpPr/>
          <p:nvPr/>
        </p:nvSpPr>
        <p:spPr>
          <a:xfrm rot="10800000">
            <a:off x="2456050" y="5617014"/>
            <a:ext cx="1151958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3" name="AutoShape 124"/>
          <p:cNvSpPr>
            <a:spLocks noChangeArrowheads="1"/>
          </p:cNvSpPr>
          <p:nvPr/>
        </p:nvSpPr>
        <p:spPr bwMode="auto">
          <a:xfrm>
            <a:off x="4265386" y="592578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4" name="AutoShape 124"/>
          <p:cNvSpPr>
            <a:spLocks noChangeArrowheads="1"/>
          </p:cNvSpPr>
          <p:nvPr/>
        </p:nvSpPr>
        <p:spPr bwMode="auto">
          <a:xfrm>
            <a:off x="2055594" y="592578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5" name="AutoShape 125"/>
          <p:cNvSpPr>
            <a:spLocks noChangeArrowheads="1"/>
          </p:cNvSpPr>
          <p:nvPr/>
        </p:nvSpPr>
        <p:spPr bwMode="auto">
          <a:xfrm>
            <a:off x="2263191" y="607236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6" name="Can 175"/>
          <p:cNvSpPr/>
          <p:nvPr/>
        </p:nvSpPr>
        <p:spPr>
          <a:xfrm>
            <a:off x="5254343" y="2923429"/>
            <a:ext cx="274127" cy="338041"/>
          </a:xfrm>
          <a:prstGeom prst="can">
            <a:avLst/>
          </a:prstGeom>
          <a:solidFill>
            <a:srgbClr val="FF66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7" name="Can 176"/>
          <p:cNvSpPr/>
          <p:nvPr/>
        </p:nvSpPr>
        <p:spPr>
          <a:xfrm>
            <a:off x="5117279" y="4170225"/>
            <a:ext cx="274127" cy="338041"/>
          </a:xfrm>
          <a:prstGeom prst="can">
            <a:avLst/>
          </a:prstGeom>
          <a:solidFill>
            <a:srgbClr val="78A24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8" name="AutoShape 124"/>
          <p:cNvSpPr>
            <a:spLocks noChangeArrowheads="1"/>
          </p:cNvSpPr>
          <p:nvPr/>
        </p:nvSpPr>
        <p:spPr bwMode="auto">
          <a:xfrm>
            <a:off x="3911338" y="542981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9" name="AutoShape 128"/>
          <p:cNvSpPr>
            <a:spLocks noChangeArrowheads="1"/>
          </p:cNvSpPr>
          <p:nvPr/>
        </p:nvSpPr>
        <p:spPr bwMode="auto">
          <a:xfrm>
            <a:off x="4131566" y="5224224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0" name="AutoShape 128"/>
          <p:cNvSpPr>
            <a:spLocks noChangeArrowheads="1"/>
          </p:cNvSpPr>
          <p:nvPr/>
        </p:nvSpPr>
        <p:spPr bwMode="auto">
          <a:xfrm>
            <a:off x="8632970" y="2520079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1" name="AutoShape 130"/>
          <p:cNvSpPr>
            <a:spLocks noChangeArrowheads="1"/>
          </p:cNvSpPr>
          <p:nvPr/>
        </p:nvSpPr>
        <p:spPr bwMode="auto">
          <a:xfrm>
            <a:off x="8632970" y="2028853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2" name="Text Box 120"/>
          <p:cNvSpPr txBox="1">
            <a:spLocks noChangeArrowheads="1"/>
          </p:cNvSpPr>
          <p:nvPr/>
        </p:nvSpPr>
        <p:spPr bwMode="auto">
          <a:xfrm>
            <a:off x="6920406" y="1873186"/>
            <a:ext cx="166975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b="0" dirty="0" smtClean="0"/>
              <a:t>Effector in transit:</a:t>
            </a:r>
          </a:p>
          <a:p>
            <a:endParaRPr lang="en-GB" sz="1600" b="0" dirty="0" smtClean="0"/>
          </a:p>
          <a:p>
            <a:pPr algn="r"/>
            <a:r>
              <a:rPr lang="en-GB" sz="1600" dirty="0" smtClean="0"/>
              <a:t>Active effector: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12265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avr3a_ba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2" y="1404137"/>
            <a:ext cx="6192837" cy="344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0" y="6276922"/>
            <a:ext cx="690950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F6228"/>
                </a:solidFill>
              </a:rPr>
              <a:t>Armstrong </a:t>
            </a:r>
            <a:r>
              <a:rPr lang="en-US" sz="1600" i="1" dirty="0">
                <a:solidFill>
                  <a:srgbClr val="4F6228"/>
                </a:solidFill>
              </a:rPr>
              <a:t>et al.</a:t>
            </a:r>
            <a:r>
              <a:rPr lang="en-US" sz="1600" dirty="0">
                <a:solidFill>
                  <a:srgbClr val="4F6228"/>
                </a:solidFill>
              </a:rPr>
              <a:t> (2005) </a:t>
            </a:r>
            <a:r>
              <a:rPr lang="en-US" sz="1600" i="1" dirty="0">
                <a:solidFill>
                  <a:srgbClr val="4F6228"/>
                </a:solidFill>
              </a:rPr>
              <a:t>Proc. Natl. Acad. Sci. </a:t>
            </a:r>
            <a:r>
              <a:rPr lang="en-US" sz="1600" i="1" dirty="0" smtClean="0">
                <a:solidFill>
                  <a:srgbClr val="4F6228"/>
                </a:solidFill>
              </a:rPr>
              <a:t>USA</a:t>
            </a:r>
            <a:r>
              <a:rPr lang="en-US" sz="1600" dirty="0" smtClean="0"/>
              <a:t> </a:t>
            </a:r>
            <a:r>
              <a:rPr lang="en-US" sz="1600" dirty="0" err="1" smtClean="0">
                <a:hlinkClick r:id="rId4"/>
              </a:rPr>
              <a:t>doi</a:t>
            </a:r>
            <a:r>
              <a:rPr lang="en-US" sz="1600" dirty="0" smtClean="0">
                <a:hlinkClick r:id="rId4"/>
              </a:rPr>
              <a:t>:</a:t>
            </a:r>
            <a:r>
              <a:rPr lang="pt-BR" sz="1600" dirty="0">
                <a:hlinkClick r:id="rId4"/>
              </a:rPr>
              <a:t>10.1073/pnas.0500113102</a:t>
            </a:r>
            <a:r>
              <a:rPr lang="en-US" sz="1600" i="1" dirty="0" smtClean="0"/>
              <a:t> </a:t>
            </a: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5"/>
              </a:rPr>
              <a:t>doi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5"/>
              </a:rPr>
              <a:t>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343155" y="1404137"/>
            <a:ext cx="24233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2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31859C"/>
                </a:solidFill>
              </a:rPr>
              <a:t>Contigged</a:t>
            </a:r>
            <a:r>
              <a:rPr lang="en-US" dirty="0">
                <a:solidFill>
                  <a:srgbClr val="31859C"/>
                </a:solidFill>
              </a:rPr>
              <a:t>, annotated</a:t>
            </a:r>
          </a:p>
          <a:p>
            <a:pPr algn="l"/>
            <a:r>
              <a:rPr lang="en-US" i="1" dirty="0">
                <a:solidFill>
                  <a:srgbClr val="31859C"/>
                </a:solidFill>
              </a:rPr>
              <a:t>P. </a:t>
            </a:r>
            <a:r>
              <a:rPr lang="en-US" i="1" dirty="0" err="1">
                <a:solidFill>
                  <a:srgbClr val="31859C"/>
                </a:solidFill>
              </a:rPr>
              <a:t>infestans</a:t>
            </a:r>
            <a:r>
              <a:rPr lang="en-US" dirty="0">
                <a:solidFill>
                  <a:srgbClr val="31859C"/>
                </a:solidFill>
              </a:rPr>
              <a:t> and </a:t>
            </a:r>
          </a:p>
          <a:p>
            <a:pPr algn="l"/>
            <a:r>
              <a:rPr lang="en-US" i="1" dirty="0">
                <a:solidFill>
                  <a:srgbClr val="31859C"/>
                </a:solidFill>
              </a:rPr>
              <a:t>H. </a:t>
            </a:r>
            <a:r>
              <a:rPr lang="en-US" i="1" dirty="0" err="1">
                <a:solidFill>
                  <a:srgbClr val="31859C"/>
                </a:solidFill>
              </a:rPr>
              <a:t>peronospora</a:t>
            </a:r>
            <a:r>
              <a:rPr lang="en-US" i="1" dirty="0">
                <a:solidFill>
                  <a:srgbClr val="31859C"/>
                </a:solidFill>
              </a:rPr>
              <a:t> </a:t>
            </a:r>
            <a:r>
              <a:rPr lang="en-US" dirty="0">
                <a:solidFill>
                  <a:srgbClr val="31859C"/>
                </a:solidFill>
              </a:rPr>
              <a:t>BAC </a:t>
            </a:r>
          </a:p>
          <a:p>
            <a:pPr algn="l"/>
            <a:r>
              <a:rPr lang="en-US" dirty="0">
                <a:solidFill>
                  <a:srgbClr val="31859C"/>
                </a:solidFill>
              </a:rPr>
              <a:t>fragments</a:t>
            </a:r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Identified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microsynteny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surrounding the Avr3a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and ATR1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avirulence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loci</a:t>
            </a:r>
          </a:p>
          <a:p>
            <a:pPr algn="l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Avr3a, ATR1 belong to</a:t>
            </a:r>
          </a:p>
          <a:p>
            <a:pPr algn="l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RXLR family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179388" y="5083471"/>
            <a:ext cx="832792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2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RXLR N-terminal motif observed in a number of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P. </a:t>
            </a:r>
            <a:r>
              <a:rPr lang="en-US" i="1" dirty="0" err="1">
                <a:solidFill>
                  <a:schemeClr val="accent5">
                    <a:lumMod val="75000"/>
                  </a:schemeClr>
                </a:solidFill>
              </a:rPr>
              <a:t>infestans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effectors</a:t>
            </a:r>
            <a:endParaRPr lang="en-US" dirty="0"/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dirty="0"/>
              <a:t>Also observed in </a:t>
            </a:r>
            <a:r>
              <a:rPr lang="en-US" i="1" dirty="0"/>
              <a:t>Plasmodium falciparum</a:t>
            </a:r>
            <a:r>
              <a:rPr lang="en-US" dirty="0"/>
              <a:t>, and thought associated with </a:t>
            </a:r>
            <a:r>
              <a:rPr lang="en-US" dirty="0" smtClean="0"/>
              <a:t>translocation</a:t>
            </a:r>
            <a:endParaRPr lang="en-US" dirty="0"/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Necessary for translocation </a:t>
            </a:r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i="1" dirty="0">
                <a:solidFill>
                  <a:srgbClr val="FF0000"/>
                </a:solidFill>
              </a:rPr>
              <a:t>P. </a:t>
            </a:r>
            <a:r>
              <a:rPr lang="en-US" i="1" dirty="0" err="1">
                <a:solidFill>
                  <a:srgbClr val="FF0000"/>
                </a:solidFill>
              </a:rPr>
              <a:t>infestans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P. </a:t>
            </a:r>
            <a:r>
              <a:rPr lang="en-US" i="1" dirty="0" err="1" smtClean="0"/>
              <a:t>infestans</a:t>
            </a:r>
            <a:r>
              <a:rPr lang="en-US" dirty="0" smtClean="0"/>
              <a:t> Avr3a locus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0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expansion in </a:t>
            </a:r>
            <a:r>
              <a:rPr lang="en-US" dirty="0" err="1" smtClean="0"/>
              <a:t>oomycetes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76969" y="1156540"/>
            <a:ext cx="7673991" cy="898707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Early evidence from BAC assemblies of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syntenous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loci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synten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0" y="1833515"/>
            <a:ext cx="7993062" cy="42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6185047" y="1906540"/>
            <a:ext cx="1493838" cy="406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  <a:alpha val="2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i="1" dirty="0"/>
              <a:t>H. </a:t>
            </a:r>
            <a:r>
              <a:rPr lang="en-US" i="1" dirty="0" err="1"/>
              <a:t>parasitica</a:t>
            </a:r>
            <a:endParaRPr lang="en-US" i="1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407297" y="2841578"/>
            <a:ext cx="1049338" cy="406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  <a:alpha val="2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i="1"/>
              <a:t>P. sojae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23147" y="3706765"/>
            <a:ext cx="1417638" cy="406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  <a:alpha val="2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i="1"/>
              <a:t>P. ramorum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23147" y="5291090"/>
            <a:ext cx="1417638" cy="40640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  <a:alpha val="2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i="1"/>
              <a:t>P. infestans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0" y="6276922"/>
            <a:ext cx="690950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F6228"/>
                </a:solidFill>
              </a:rPr>
              <a:t>Armstrong </a:t>
            </a:r>
            <a:r>
              <a:rPr lang="en-US" sz="1600" i="1" dirty="0">
                <a:solidFill>
                  <a:srgbClr val="4F6228"/>
                </a:solidFill>
              </a:rPr>
              <a:t>et al.</a:t>
            </a:r>
            <a:r>
              <a:rPr lang="en-US" sz="1600" dirty="0">
                <a:solidFill>
                  <a:srgbClr val="4F6228"/>
                </a:solidFill>
              </a:rPr>
              <a:t> (2005) </a:t>
            </a:r>
            <a:r>
              <a:rPr lang="en-US" sz="1600" i="1" dirty="0">
                <a:solidFill>
                  <a:srgbClr val="4F6228"/>
                </a:solidFill>
              </a:rPr>
              <a:t>Proc. Natl. Acad. Sci. </a:t>
            </a:r>
            <a:r>
              <a:rPr lang="en-US" sz="1600" i="1" dirty="0" smtClean="0">
                <a:solidFill>
                  <a:srgbClr val="4F6228"/>
                </a:solidFill>
              </a:rPr>
              <a:t>USA</a:t>
            </a:r>
            <a:r>
              <a:rPr lang="en-US" sz="1600" dirty="0" smtClean="0"/>
              <a:t> </a:t>
            </a:r>
            <a:r>
              <a:rPr lang="en-US" sz="1600" dirty="0" err="1" smtClean="0">
                <a:hlinkClick r:id="rId3"/>
              </a:rPr>
              <a:t>doi</a:t>
            </a:r>
            <a:r>
              <a:rPr lang="en-US" sz="1600" dirty="0" smtClean="0">
                <a:hlinkClick r:id="rId3"/>
              </a:rPr>
              <a:t>:</a:t>
            </a:r>
            <a:r>
              <a:rPr lang="pt-BR" sz="1600" dirty="0">
                <a:hlinkClick r:id="rId3"/>
              </a:rPr>
              <a:t>10.1073/pnas.0500113102</a:t>
            </a:r>
            <a:r>
              <a:rPr lang="en-US" sz="1600" i="1" dirty="0" smtClean="0"/>
              <a:t> </a:t>
            </a: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Whisson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(2007)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:10.1038/nature06203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25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Repeat-driven Genome Expansion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3473" y="1314309"/>
            <a:ext cx="7972442" cy="1514261"/>
          </a:xfrm>
        </p:spPr>
        <p:txBody>
          <a:bodyPr/>
          <a:lstStyle/>
          <a:p>
            <a:r>
              <a:rPr lang="en-US" i="1" dirty="0" smtClean="0">
                <a:solidFill>
                  <a:srgbClr val="31859C"/>
                </a:solidFill>
              </a:rPr>
              <a:t>P. </a:t>
            </a:r>
            <a:r>
              <a:rPr lang="en-US" i="1" dirty="0" err="1" smtClean="0">
                <a:solidFill>
                  <a:srgbClr val="31859C"/>
                </a:solidFill>
              </a:rPr>
              <a:t>infestans</a:t>
            </a:r>
            <a:r>
              <a:rPr lang="en-US" dirty="0" smtClean="0">
                <a:solidFill>
                  <a:srgbClr val="31859C"/>
                </a:solidFill>
              </a:rPr>
              <a:t> genome &gt;70% repeat regions</a:t>
            </a:r>
          </a:p>
          <a:p>
            <a:pPr marL="1233900" lvl="2" indent="-342900"/>
            <a:r>
              <a:rPr lang="en-US" sz="2000" dirty="0" smtClean="0">
                <a:solidFill>
                  <a:srgbClr val="77933C"/>
                </a:solidFill>
              </a:rPr>
              <a:t>“Our findings suggest a two-</a:t>
            </a:r>
            <a:r>
              <a:rPr lang="en-US" sz="2000" dirty="0">
                <a:solidFill>
                  <a:srgbClr val="77933C"/>
                </a:solidFill>
              </a:rPr>
              <a:t>speed genome…”</a:t>
            </a:r>
            <a:br>
              <a:rPr lang="en-US" sz="2000" dirty="0">
                <a:solidFill>
                  <a:srgbClr val="77933C"/>
                </a:solidFill>
              </a:rPr>
            </a:br>
            <a:r>
              <a:rPr lang="en-US" sz="1800" dirty="0">
                <a:hlinkClick r:id="rId2"/>
              </a:rPr>
              <a:t>https://www.broadinstitute.org/news/</a:t>
            </a:r>
            <a:r>
              <a:rPr lang="en-US" sz="1800" dirty="0" smtClean="0">
                <a:hlinkClick r:id="rId2"/>
              </a:rPr>
              <a:t>1328</a:t>
            </a:r>
            <a:endParaRPr lang="en-US" sz="1800" dirty="0" smtClean="0"/>
          </a:p>
          <a:p>
            <a:pPr marL="1233900" lvl="2" indent="-342900"/>
            <a:r>
              <a:rPr lang="en-US" sz="2000" dirty="0" smtClean="0"/>
              <a:t>High repeat density results in ‘experimentation’</a:t>
            </a:r>
            <a:endParaRPr lang="en-US" sz="2000" dirty="0"/>
          </a:p>
        </p:txBody>
      </p:sp>
      <p:pic>
        <p:nvPicPr>
          <p:cNvPr id="5" name="Picture 4" descr="pi_expansion_tra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6" y="3202665"/>
            <a:ext cx="8711184" cy="2535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4137" y="6042483"/>
            <a:ext cx="89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repeats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1143739" y="5738601"/>
            <a:ext cx="207546" cy="303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V="1">
            <a:off x="1351285" y="5738601"/>
            <a:ext cx="652231" cy="303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0"/>
          </p:cNvCxnSpPr>
          <p:nvPr/>
        </p:nvCxnSpPr>
        <p:spPr>
          <a:xfrm flipV="1">
            <a:off x="1351285" y="5738601"/>
            <a:ext cx="1795971" cy="303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46036" y="6045003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collinear gene features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H="1" flipV="1">
            <a:off x="3652078" y="5072207"/>
            <a:ext cx="1563509" cy="97279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</p:cNvCxnSpPr>
          <p:nvPr/>
        </p:nvCxnSpPr>
        <p:spPr>
          <a:xfrm flipV="1">
            <a:off x="5215587" y="5277306"/>
            <a:ext cx="802849" cy="76769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0" y="6509293"/>
            <a:ext cx="4459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601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P. </a:t>
            </a:r>
            <a:r>
              <a:rPr lang="en-US" i="1" dirty="0" err="1" smtClean="0"/>
              <a:t>infestans</a:t>
            </a:r>
            <a:r>
              <a:rPr lang="en-US" dirty="0" smtClean="0"/>
              <a:t> two-speed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1415" y="1306420"/>
            <a:ext cx="3865529" cy="519219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Diverse population of transposons drives genome expansion specifically in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P.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infestans</a:t>
            </a:r>
            <a:endParaRPr lang="en-US" i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Pathogen effectors disproportionately located in expansion regions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Expansion drives effector diversity, drives adaptation to new resistances?</a:t>
            </a:r>
          </a:p>
          <a:p>
            <a:pPr marL="108000" indent="0">
              <a:spcAft>
                <a:spcPts val="600"/>
              </a:spcAft>
              <a:buNone/>
            </a:pPr>
            <a:r>
              <a:rPr lang="en-US" dirty="0" smtClean="0"/>
              <a:t>(see </a:t>
            </a:r>
            <a:r>
              <a:rPr lang="en-US" sz="2000" dirty="0" err="1" smtClean="0">
                <a:latin typeface="Courier"/>
                <a:cs typeface="Courier"/>
              </a:rPr>
              <a:t>pi_two_speed.ipynb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pi_two_sp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28" y="1306420"/>
            <a:ext cx="4502945" cy="4993253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6509293"/>
            <a:ext cx="4459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Haas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Nature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10.1038/nature08358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92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ound Same Side Corner Rectangle 132"/>
          <p:cNvSpPr/>
          <p:nvPr/>
        </p:nvSpPr>
        <p:spPr>
          <a:xfrm>
            <a:off x="617078" y="4225768"/>
            <a:ext cx="8002359" cy="2632232"/>
          </a:xfrm>
          <a:prstGeom prst="round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Round Same Side Corner Rectangle 133"/>
          <p:cNvSpPr/>
          <p:nvPr/>
        </p:nvSpPr>
        <p:spPr>
          <a:xfrm>
            <a:off x="774861" y="4375150"/>
            <a:ext cx="7727627" cy="2478087"/>
          </a:xfrm>
          <a:prstGeom prst="round2SameRect">
            <a:avLst/>
          </a:prstGeom>
          <a:solidFill>
            <a:srgbClr val="78A24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373384"/>
            <a:ext cx="6779132" cy="523220"/>
          </a:xfrm>
        </p:spPr>
        <p:txBody>
          <a:bodyPr/>
          <a:lstStyle/>
          <a:p>
            <a:r>
              <a:rPr lang="en-GB" sz="2800" dirty="0" smtClean="0"/>
              <a:t>Effector Properties: action and localisation</a:t>
            </a:r>
            <a:endParaRPr lang="en-GB" sz="2800" dirty="0"/>
          </a:p>
        </p:txBody>
      </p:sp>
      <p:sp>
        <p:nvSpPr>
          <p:cNvPr id="29" name="AutoShape 105"/>
          <p:cNvSpPr>
            <a:spLocks noChangeArrowheads="1"/>
          </p:cNvSpPr>
          <p:nvPr/>
        </p:nvSpPr>
        <p:spPr bwMode="auto">
          <a:xfrm>
            <a:off x="956575" y="1312743"/>
            <a:ext cx="5281839" cy="1843728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0" name="AutoShape 106"/>
          <p:cNvSpPr>
            <a:spLocks noChangeArrowheads="1"/>
          </p:cNvSpPr>
          <p:nvPr/>
        </p:nvSpPr>
        <p:spPr bwMode="auto">
          <a:xfrm>
            <a:off x="1050918" y="1441163"/>
            <a:ext cx="5072742" cy="161561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b="0" dirty="0"/>
          </a:p>
          <a:p>
            <a:pPr algn="ctr"/>
            <a:endParaRPr lang="en-GB" b="0" dirty="0"/>
          </a:p>
          <a:p>
            <a:pPr algn="ctr"/>
            <a:endParaRPr lang="en-GB" b="0" dirty="0"/>
          </a:p>
        </p:txBody>
      </p:sp>
      <p:sp>
        <p:nvSpPr>
          <p:cNvPr id="40" name="Text Box 120"/>
          <p:cNvSpPr txBox="1">
            <a:spLocks noChangeArrowheads="1"/>
          </p:cNvSpPr>
          <p:nvPr/>
        </p:nvSpPr>
        <p:spPr bwMode="auto">
          <a:xfrm>
            <a:off x="2441637" y="3411758"/>
            <a:ext cx="155193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b="0" dirty="0" smtClean="0"/>
              <a:t>e.g. Type </a:t>
            </a:r>
            <a:r>
              <a:rPr lang="en-GB" sz="1600" b="0" dirty="0"/>
              <a:t>III</a:t>
            </a:r>
            <a:r>
              <a:rPr lang="en-GB" sz="1600" b="0" dirty="0" smtClean="0"/>
              <a:t> </a:t>
            </a:r>
            <a:r>
              <a:rPr lang="en-GB" sz="1600" dirty="0" smtClean="0"/>
              <a:t>secretion</a:t>
            </a:r>
            <a:endParaRPr lang="en-US" sz="1600" b="0" dirty="0"/>
          </a:p>
        </p:txBody>
      </p:sp>
      <p:grpSp>
        <p:nvGrpSpPr>
          <p:cNvPr id="41" name="Group 121"/>
          <p:cNvGrpSpPr>
            <a:grpSpLocks/>
          </p:cNvGrpSpPr>
          <p:nvPr/>
        </p:nvGrpSpPr>
        <p:grpSpPr bwMode="auto">
          <a:xfrm>
            <a:off x="2264778" y="2636604"/>
            <a:ext cx="1566863" cy="3432174"/>
            <a:chOff x="3537" y="1693"/>
            <a:chExt cx="987" cy="2162"/>
          </a:xfrm>
        </p:grpSpPr>
        <p:sp>
          <p:nvSpPr>
            <p:cNvPr id="42" name="AutoShape 122"/>
            <p:cNvSpPr>
              <a:spLocks noChangeArrowheads="1"/>
            </p:cNvSpPr>
            <p:nvPr/>
          </p:nvSpPr>
          <p:spPr bwMode="auto">
            <a:xfrm>
              <a:off x="3580" y="2872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3" name="AutoShape 123"/>
            <p:cNvSpPr>
              <a:spLocks noChangeArrowheads="1"/>
            </p:cNvSpPr>
            <p:nvPr/>
          </p:nvSpPr>
          <p:spPr bwMode="auto">
            <a:xfrm>
              <a:off x="3648" y="3013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4" name="AutoShape 124"/>
            <p:cNvSpPr>
              <a:spLocks noChangeArrowheads="1"/>
            </p:cNvSpPr>
            <p:nvPr/>
          </p:nvSpPr>
          <p:spPr bwMode="auto">
            <a:xfrm>
              <a:off x="4468" y="3796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5" name="AutoShape 125"/>
            <p:cNvSpPr>
              <a:spLocks noChangeArrowheads="1"/>
            </p:cNvSpPr>
            <p:nvPr/>
          </p:nvSpPr>
          <p:spPr bwMode="auto">
            <a:xfrm>
              <a:off x="3777" y="3022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6" name="AutoShape 126"/>
            <p:cNvSpPr>
              <a:spLocks noChangeArrowheads="1"/>
            </p:cNvSpPr>
            <p:nvPr/>
          </p:nvSpPr>
          <p:spPr bwMode="auto">
            <a:xfrm>
              <a:off x="3623" y="1693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7" name="AutoShape 127"/>
            <p:cNvSpPr>
              <a:spLocks noChangeArrowheads="1"/>
            </p:cNvSpPr>
            <p:nvPr/>
          </p:nvSpPr>
          <p:spPr bwMode="auto">
            <a:xfrm>
              <a:off x="3537" y="1721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8" name="AutoShape 128"/>
            <p:cNvSpPr>
              <a:spLocks noChangeArrowheads="1"/>
            </p:cNvSpPr>
            <p:nvPr/>
          </p:nvSpPr>
          <p:spPr bwMode="auto">
            <a:xfrm>
              <a:off x="3960" y="3249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9" name="AutoShape 129"/>
            <p:cNvSpPr>
              <a:spLocks noChangeArrowheads="1"/>
            </p:cNvSpPr>
            <p:nvPr/>
          </p:nvSpPr>
          <p:spPr bwMode="auto">
            <a:xfrm>
              <a:off x="4076" y="3249"/>
              <a:ext cx="56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0" name="AutoShape 130"/>
            <p:cNvSpPr>
              <a:spLocks noChangeArrowheads="1"/>
            </p:cNvSpPr>
            <p:nvPr/>
          </p:nvSpPr>
          <p:spPr bwMode="auto">
            <a:xfrm>
              <a:off x="3863" y="3158"/>
              <a:ext cx="55" cy="59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9" name="Rectangle 131"/>
          <p:cNvSpPr>
            <a:spLocks noChangeArrowheads="1"/>
          </p:cNvSpPr>
          <p:nvPr/>
        </p:nvSpPr>
        <p:spPr bwMode="auto">
          <a:xfrm flipH="1">
            <a:off x="2320342" y="2981895"/>
            <a:ext cx="120650" cy="14922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6" name="Oval 132"/>
          <p:cNvSpPr>
            <a:spLocks noChangeArrowheads="1"/>
          </p:cNvSpPr>
          <p:nvPr/>
        </p:nvSpPr>
        <p:spPr bwMode="auto">
          <a:xfrm>
            <a:off x="2242554" y="2889820"/>
            <a:ext cx="268288" cy="18732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7" name="Oval 133"/>
          <p:cNvSpPr>
            <a:spLocks noChangeArrowheads="1"/>
          </p:cNvSpPr>
          <p:nvPr/>
        </p:nvSpPr>
        <p:spPr bwMode="auto">
          <a:xfrm>
            <a:off x="2242554" y="3105720"/>
            <a:ext cx="268288" cy="18732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-270609" y="1972997"/>
            <a:ext cx="18437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FF6600"/>
                </a:solidFill>
                <a:latin typeface="Calibri"/>
                <a:cs typeface="Calibri"/>
              </a:rPr>
              <a:t>Pathogen</a:t>
            </a:r>
          </a:p>
        </p:txBody>
      </p:sp>
      <p:sp>
        <p:nvSpPr>
          <p:cNvPr id="132" name="TextBox 131"/>
          <p:cNvSpPr txBox="1"/>
          <p:nvPr/>
        </p:nvSpPr>
        <p:spPr>
          <a:xfrm rot="16200000">
            <a:off x="-844974" y="5296097"/>
            <a:ext cx="2339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Plant host</a:t>
            </a:r>
          </a:p>
        </p:txBody>
      </p:sp>
      <p:sp>
        <p:nvSpPr>
          <p:cNvPr id="135" name="Oval 134"/>
          <p:cNvSpPr/>
          <p:nvPr/>
        </p:nvSpPr>
        <p:spPr>
          <a:xfrm>
            <a:off x="5549785" y="4997309"/>
            <a:ext cx="2588873" cy="1834437"/>
          </a:xfrm>
          <a:prstGeom prst="ellipse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6" name="Right Arrow 135"/>
          <p:cNvSpPr/>
          <p:nvPr/>
        </p:nvSpPr>
        <p:spPr>
          <a:xfrm>
            <a:off x="4593769" y="5613607"/>
            <a:ext cx="1151958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7" name="Right Arrow 136"/>
          <p:cNvSpPr/>
          <p:nvPr/>
        </p:nvSpPr>
        <p:spPr>
          <a:xfrm rot="5400000">
            <a:off x="4248436" y="4093715"/>
            <a:ext cx="965847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8" name="Right Arrow 137"/>
          <p:cNvSpPr/>
          <p:nvPr/>
        </p:nvSpPr>
        <p:spPr>
          <a:xfrm rot="5400000">
            <a:off x="4224371" y="2843059"/>
            <a:ext cx="1014570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AutoShape 124"/>
          <p:cNvSpPr>
            <a:spLocks noChangeArrowheads="1"/>
          </p:cNvSpPr>
          <p:nvPr/>
        </p:nvSpPr>
        <p:spPr bwMode="auto">
          <a:xfrm>
            <a:off x="5350670" y="257924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0" name="AutoShape 124"/>
          <p:cNvSpPr>
            <a:spLocks noChangeArrowheads="1"/>
          </p:cNvSpPr>
          <p:nvPr/>
        </p:nvSpPr>
        <p:spPr bwMode="auto">
          <a:xfrm>
            <a:off x="5368276" y="2767622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1" name="AutoShape 124"/>
          <p:cNvSpPr>
            <a:spLocks noChangeArrowheads="1"/>
          </p:cNvSpPr>
          <p:nvPr/>
        </p:nvSpPr>
        <p:spPr bwMode="auto">
          <a:xfrm>
            <a:off x="5165443" y="345565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2" name="AutoShape 124"/>
          <p:cNvSpPr>
            <a:spLocks noChangeArrowheads="1"/>
          </p:cNvSpPr>
          <p:nvPr/>
        </p:nvSpPr>
        <p:spPr bwMode="auto">
          <a:xfrm>
            <a:off x="5209893" y="3946187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3" name="Text Box 120"/>
          <p:cNvSpPr txBox="1">
            <a:spLocks noChangeArrowheads="1"/>
          </p:cNvSpPr>
          <p:nvPr/>
        </p:nvSpPr>
        <p:spPr bwMode="auto">
          <a:xfrm>
            <a:off x="5745727" y="5578729"/>
            <a:ext cx="221659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Host nucleus</a:t>
            </a:r>
          </a:p>
          <a:p>
            <a:pPr algn="ctr"/>
            <a:endParaRPr lang="en-GB" sz="1600" b="0" dirty="0" smtClean="0"/>
          </a:p>
          <a:p>
            <a:pPr algn="ctr"/>
            <a:r>
              <a:rPr lang="en-GB" sz="1600" dirty="0" smtClean="0"/>
              <a:t>e.g. transcriptional regulators</a:t>
            </a:r>
            <a:endParaRPr lang="en-US" sz="1600" b="0" dirty="0"/>
          </a:p>
        </p:txBody>
      </p:sp>
      <p:sp>
        <p:nvSpPr>
          <p:cNvPr id="144" name="TextBox 143"/>
          <p:cNvSpPr txBox="1"/>
          <p:nvPr/>
        </p:nvSpPr>
        <p:spPr>
          <a:xfrm>
            <a:off x="3224787" y="2502782"/>
            <a:ext cx="13209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Export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929035" y="4360563"/>
            <a:ext cx="14739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Import</a:t>
            </a:r>
          </a:p>
        </p:txBody>
      </p:sp>
      <p:sp>
        <p:nvSpPr>
          <p:cNvPr id="146" name="Right Arrow 145"/>
          <p:cNvSpPr/>
          <p:nvPr/>
        </p:nvSpPr>
        <p:spPr>
          <a:xfrm rot="5400000">
            <a:off x="728833" y="3452744"/>
            <a:ext cx="2205989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TextBox 149"/>
          <p:cNvSpPr txBox="1"/>
          <p:nvPr/>
        </p:nvSpPr>
        <p:spPr>
          <a:xfrm>
            <a:off x="-8878" y="3337142"/>
            <a:ext cx="16797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Injection</a:t>
            </a:r>
          </a:p>
        </p:txBody>
      </p:sp>
      <p:sp>
        <p:nvSpPr>
          <p:cNvPr id="151" name="AutoShape 124"/>
          <p:cNvSpPr>
            <a:spLocks noChangeArrowheads="1"/>
          </p:cNvSpPr>
          <p:nvPr/>
        </p:nvSpPr>
        <p:spPr bwMode="auto">
          <a:xfrm>
            <a:off x="5120993" y="460192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2" name="AutoShape 124"/>
          <p:cNvSpPr>
            <a:spLocks noChangeArrowheads="1"/>
          </p:cNvSpPr>
          <p:nvPr/>
        </p:nvSpPr>
        <p:spPr bwMode="auto">
          <a:xfrm>
            <a:off x="4731657" y="5059923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3" name="AutoShape 124"/>
          <p:cNvSpPr>
            <a:spLocks noChangeArrowheads="1"/>
          </p:cNvSpPr>
          <p:nvPr/>
        </p:nvSpPr>
        <p:spPr bwMode="auto">
          <a:xfrm>
            <a:off x="4354286" y="544266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4" name="AutoShape 124"/>
          <p:cNvSpPr>
            <a:spLocks noChangeArrowheads="1"/>
          </p:cNvSpPr>
          <p:nvPr/>
        </p:nvSpPr>
        <p:spPr bwMode="auto">
          <a:xfrm>
            <a:off x="5908874" y="5975837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5" name="Text Box 120"/>
          <p:cNvSpPr txBox="1">
            <a:spLocks noChangeArrowheads="1"/>
          </p:cNvSpPr>
          <p:nvPr/>
        </p:nvSpPr>
        <p:spPr bwMode="auto">
          <a:xfrm>
            <a:off x="6618003" y="3648198"/>
            <a:ext cx="2222752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e.g. protease inhibitors (block plant defence)</a:t>
            </a:r>
            <a:endParaRPr lang="en-US" sz="1600" b="0" dirty="0"/>
          </a:p>
        </p:txBody>
      </p:sp>
      <p:sp>
        <p:nvSpPr>
          <p:cNvPr id="156" name="AutoShape 124"/>
          <p:cNvSpPr>
            <a:spLocks noChangeArrowheads="1"/>
          </p:cNvSpPr>
          <p:nvPr/>
        </p:nvSpPr>
        <p:spPr bwMode="auto">
          <a:xfrm>
            <a:off x="5323826" y="32904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7" name="AutoShape 124"/>
          <p:cNvSpPr>
            <a:spLocks noChangeArrowheads="1"/>
          </p:cNvSpPr>
          <p:nvPr/>
        </p:nvSpPr>
        <p:spPr bwMode="auto">
          <a:xfrm>
            <a:off x="5395120" y="377825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8" name="AutoShape 124"/>
          <p:cNvSpPr>
            <a:spLocks noChangeArrowheads="1"/>
          </p:cNvSpPr>
          <p:nvPr/>
        </p:nvSpPr>
        <p:spPr bwMode="auto">
          <a:xfrm>
            <a:off x="5745727" y="37293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9" name="AutoShape 125"/>
          <p:cNvSpPr>
            <a:spLocks noChangeArrowheads="1"/>
          </p:cNvSpPr>
          <p:nvPr/>
        </p:nvSpPr>
        <p:spPr bwMode="auto">
          <a:xfrm>
            <a:off x="5953324" y="3875952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0" name="AutoShape 128"/>
          <p:cNvSpPr>
            <a:spLocks noChangeArrowheads="1"/>
          </p:cNvSpPr>
          <p:nvPr/>
        </p:nvSpPr>
        <p:spPr bwMode="auto">
          <a:xfrm>
            <a:off x="6379140" y="4059580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1" name="AutoShape 129"/>
          <p:cNvSpPr>
            <a:spLocks noChangeArrowheads="1"/>
          </p:cNvSpPr>
          <p:nvPr/>
        </p:nvSpPr>
        <p:spPr bwMode="auto">
          <a:xfrm>
            <a:off x="6563290" y="405958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2" name="AutoShape 130"/>
          <p:cNvSpPr>
            <a:spLocks noChangeArrowheads="1"/>
          </p:cNvSpPr>
          <p:nvPr/>
        </p:nvSpPr>
        <p:spPr bwMode="auto">
          <a:xfrm>
            <a:off x="6225152" y="3915117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4" name="AutoShape 125"/>
          <p:cNvSpPr>
            <a:spLocks noChangeArrowheads="1"/>
          </p:cNvSpPr>
          <p:nvPr/>
        </p:nvSpPr>
        <p:spPr bwMode="auto">
          <a:xfrm>
            <a:off x="3430005" y="542981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5" name="AutoShape 128"/>
          <p:cNvSpPr>
            <a:spLocks noChangeArrowheads="1"/>
          </p:cNvSpPr>
          <p:nvPr/>
        </p:nvSpPr>
        <p:spPr bwMode="auto">
          <a:xfrm>
            <a:off x="6036347" y="5713179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6" name="AutoShape 129"/>
          <p:cNvSpPr>
            <a:spLocks noChangeArrowheads="1"/>
          </p:cNvSpPr>
          <p:nvPr/>
        </p:nvSpPr>
        <p:spPr bwMode="auto">
          <a:xfrm>
            <a:off x="3993568" y="5713179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7" name="AutoShape 130"/>
          <p:cNvSpPr>
            <a:spLocks noChangeArrowheads="1"/>
          </p:cNvSpPr>
          <p:nvPr/>
        </p:nvSpPr>
        <p:spPr bwMode="auto">
          <a:xfrm>
            <a:off x="3655430" y="5568716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8" name="TextBox 167"/>
          <p:cNvSpPr txBox="1"/>
          <p:nvPr/>
        </p:nvSpPr>
        <p:spPr>
          <a:xfrm>
            <a:off x="2734679" y="6102381"/>
            <a:ext cx="24307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2800" b="1" dirty="0" smtClean="0">
                <a:solidFill>
                  <a:srgbClr val="862576"/>
                </a:solidFill>
                <a:latin typeface="Calibri"/>
                <a:cs typeface="Calibri"/>
              </a:rPr>
              <a:t>Localisation</a:t>
            </a:r>
          </a:p>
        </p:txBody>
      </p:sp>
      <p:sp>
        <p:nvSpPr>
          <p:cNvPr id="170" name="Regular Pentagon 169"/>
          <p:cNvSpPr/>
          <p:nvPr/>
        </p:nvSpPr>
        <p:spPr>
          <a:xfrm>
            <a:off x="1448353" y="5536330"/>
            <a:ext cx="1202676" cy="1321670"/>
          </a:xfrm>
          <a:prstGeom prst="pentagon">
            <a:avLst/>
          </a:prstGeom>
          <a:solidFill>
            <a:srgbClr val="CCFFCC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Text Box 120"/>
          <p:cNvSpPr txBox="1">
            <a:spLocks noChangeArrowheads="1"/>
          </p:cNvSpPr>
          <p:nvPr/>
        </p:nvSpPr>
        <p:spPr bwMode="auto">
          <a:xfrm>
            <a:off x="1602307" y="6388817"/>
            <a:ext cx="8899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0" dirty="0" smtClean="0"/>
              <a:t>Golgi</a:t>
            </a:r>
            <a:endParaRPr lang="en-US" sz="1600" b="0" dirty="0"/>
          </a:p>
        </p:txBody>
      </p:sp>
      <p:sp>
        <p:nvSpPr>
          <p:cNvPr id="172" name="Right Arrow 171"/>
          <p:cNvSpPr/>
          <p:nvPr/>
        </p:nvSpPr>
        <p:spPr>
          <a:xfrm rot="10800000">
            <a:off x="2456050" y="5617014"/>
            <a:ext cx="1151958" cy="717645"/>
          </a:xfrm>
          <a:prstGeom prst="rightArrow">
            <a:avLst/>
          </a:prstGeom>
          <a:solidFill>
            <a:srgbClr val="862576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40005" dist="22987" dir="5400000" algn="tl" rotWithShape="0">
              <a:srgbClr val="862576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3" name="AutoShape 124"/>
          <p:cNvSpPr>
            <a:spLocks noChangeArrowheads="1"/>
          </p:cNvSpPr>
          <p:nvPr/>
        </p:nvSpPr>
        <p:spPr bwMode="auto">
          <a:xfrm>
            <a:off x="4265386" y="592578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4" name="AutoShape 124"/>
          <p:cNvSpPr>
            <a:spLocks noChangeArrowheads="1"/>
          </p:cNvSpPr>
          <p:nvPr/>
        </p:nvSpPr>
        <p:spPr bwMode="auto">
          <a:xfrm>
            <a:off x="2055594" y="5925788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5" name="AutoShape 125"/>
          <p:cNvSpPr>
            <a:spLocks noChangeArrowheads="1"/>
          </p:cNvSpPr>
          <p:nvPr/>
        </p:nvSpPr>
        <p:spPr bwMode="auto">
          <a:xfrm>
            <a:off x="2263191" y="607236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6" name="Can 175"/>
          <p:cNvSpPr/>
          <p:nvPr/>
        </p:nvSpPr>
        <p:spPr>
          <a:xfrm>
            <a:off x="5254343" y="2923429"/>
            <a:ext cx="274127" cy="338041"/>
          </a:xfrm>
          <a:prstGeom prst="can">
            <a:avLst/>
          </a:prstGeom>
          <a:solidFill>
            <a:srgbClr val="FF66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7" name="Can 176"/>
          <p:cNvSpPr/>
          <p:nvPr/>
        </p:nvSpPr>
        <p:spPr>
          <a:xfrm>
            <a:off x="5117279" y="4170225"/>
            <a:ext cx="274127" cy="338041"/>
          </a:xfrm>
          <a:prstGeom prst="can">
            <a:avLst/>
          </a:prstGeom>
          <a:solidFill>
            <a:srgbClr val="78A24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8" name="AutoShape 124"/>
          <p:cNvSpPr>
            <a:spLocks noChangeArrowheads="1"/>
          </p:cNvSpPr>
          <p:nvPr/>
        </p:nvSpPr>
        <p:spPr bwMode="auto">
          <a:xfrm>
            <a:off x="3911338" y="5429810"/>
            <a:ext cx="88900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9" name="AutoShape 128"/>
          <p:cNvSpPr>
            <a:spLocks noChangeArrowheads="1"/>
          </p:cNvSpPr>
          <p:nvPr/>
        </p:nvSpPr>
        <p:spPr bwMode="auto">
          <a:xfrm>
            <a:off x="4131566" y="5224224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0" name="AutoShape 128"/>
          <p:cNvSpPr>
            <a:spLocks noChangeArrowheads="1"/>
          </p:cNvSpPr>
          <p:nvPr/>
        </p:nvSpPr>
        <p:spPr bwMode="auto">
          <a:xfrm>
            <a:off x="8632970" y="2520079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90500">
              <a:srgbClr val="862576">
                <a:alpha val="75000"/>
              </a:srgbClr>
            </a:glo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1" name="AutoShape 130"/>
          <p:cNvSpPr>
            <a:spLocks noChangeArrowheads="1"/>
          </p:cNvSpPr>
          <p:nvPr/>
        </p:nvSpPr>
        <p:spPr bwMode="auto">
          <a:xfrm>
            <a:off x="8632970" y="2028853"/>
            <a:ext cx="87313" cy="936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2" name="Text Box 120"/>
          <p:cNvSpPr txBox="1">
            <a:spLocks noChangeArrowheads="1"/>
          </p:cNvSpPr>
          <p:nvPr/>
        </p:nvSpPr>
        <p:spPr bwMode="auto">
          <a:xfrm>
            <a:off x="6920406" y="1873186"/>
            <a:ext cx="166975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1600" b="0" dirty="0" smtClean="0"/>
              <a:t>Effector in transit:</a:t>
            </a:r>
          </a:p>
          <a:p>
            <a:endParaRPr lang="en-GB" sz="1600" b="0" dirty="0" smtClean="0"/>
          </a:p>
          <a:p>
            <a:pPr algn="r"/>
            <a:r>
              <a:rPr lang="en-GB" sz="1600" dirty="0" smtClean="0"/>
              <a:t>Active effector: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49331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effector?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1664" y="1464100"/>
            <a:ext cx="8589747" cy="47187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72"/>
              </a:spcBef>
              <a:spcAft>
                <a:spcPts val="1200"/>
              </a:spcAft>
            </a:pPr>
            <a:r>
              <a:rPr lang="en-US" sz="2800" dirty="0" smtClean="0"/>
              <a:t>Molecule produced by pathogen that (directly?) modifies host molecular/biochemical ‘</a:t>
            </a:r>
            <a:r>
              <a:rPr lang="en-US" sz="2800" dirty="0" err="1" smtClean="0"/>
              <a:t>behaviour</a:t>
            </a:r>
            <a:r>
              <a:rPr lang="en-US" sz="2800" dirty="0" smtClean="0"/>
              <a:t>’, e.g.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Inhibits enzyme action (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</a:rPr>
              <a:t>Cladosporium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</a:rPr>
              <a:t>fulvum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AVR2, AVR4; 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Phytophthora infestans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EPIC1, EPIC2B; 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P.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</a:rPr>
              <a:t>sojae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glucanase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inhibitors)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Cleaves protein target (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Pseudomonas syringae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AvrRpt2)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(De-)phosphorylates protein target (</a:t>
            </a:r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</a:rPr>
              <a:t>Pseudomonas syringae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AvrRPM1,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AvrB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Additional component in/retargeting host system, e.g. E3 ligase activity (</a:t>
            </a:r>
            <a:r>
              <a:rPr lang="en-US" sz="2000" i="1" dirty="0" smtClean="0">
                <a:solidFill>
                  <a:schemeClr val="accent5">
                    <a:lumMod val="50000"/>
                  </a:schemeClr>
                </a:solidFill>
              </a:rPr>
              <a:t>P. syringae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AvrPtoB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; </a:t>
            </a:r>
            <a:r>
              <a:rPr lang="en-US" sz="2000" i="1" dirty="0" smtClean="0">
                <a:solidFill>
                  <a:schemeClr val="accent5">
                    <a:lumMod val="50000"/>
                  </a:schemeClr>
                </a:solidFill>
              </a:rPr>
              <a:t>P. infestans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Avr3a)</a:t>
            </a:r>
          </a:p>
          <a:p>
            <a:pPr lvl="1">
              <a:spcBef>
                <a:spcPts val="72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Regulatory control (</a:t>
            </a:r>
            <a:r>
              <a:rPr lang="en-US" sz="2000" i="1" dirty="0" err="1" smtClean="0">
                <a:solidFill>
                  <a:schemeClr val="accent4">
                    <a:lumMod val="50000"/>
                  </a:schemeClr>
                </a:solidFill>
              </a:rPr>
              <a:t>Xanthomonas</a:t>
            </a:r>
            <a:r>
              <a:rPr lang="en-US" sz="2000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accent4">
                    <a:lumMod val="50000"/>
                  </a:schemeClr>
                </a:solidFill>
              </a:rPr>
              <a:t>campestris</a:t>
            </a:r>
            <a:r>
              <a:rPr lang="en-US" sz="2000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AvrBs3, TAL effectors)</a:t>
            </a:r>
          </a:p>
        </p:txBody>
      </p:sp>
    </p:spTree>
    <p:extLst>
      <p:ext uri="{BB962C8B-B14F-4D97-AF65-F5344CB8AC3E}">
        <p14:creationId xmlns:p14="http://schemas.microsoft.com/office/powerpoint/2010/main" val="406390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effector?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1390" y="1381413"/>
            <a:ext cx="7993450" cy="32858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No unifying biochemical mechanism; may act inside or </a:t>
            </a:r>
            <a:br>
              <a:rPr lang="en-US" sz="2400" dirty="0" smtClean="0"/>
            </a:br>
            <a:r>
              <a:rPr lang="en-US" sz="2400" dirty="0" err="1" smtClean="0"/>
              <a:t>outwith</a:t>
            </a:r>
            <a:r>
              <a:rPr lang="en-US" sz="2400" dirty="0" smtClean="0"/>
              <a:t> host cell, many functions and final locations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u="sng" dirty="0" smtClean="0">
                <a:solidFill>
                  <a:srgbClr val="FF0000"/>
                </a:solidFill>
              </a:rPr>
              <a:t>No single test</a:t>
            </a:r>
            <a:r>
              <a:rPr lang="en-US" sz="2400" dirty="0" smtClean="0">
                <a:solidFill>
                  <a:srgbClr val="FF0000"/>
                </a:solidFill>
              </a:rPr>
              <a:t> for ‘candidate effectors’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Tests are for protein family membership and/or evidence of </a:t>
            </a:r>
            <a:b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‘effector-like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</a:rPr>
              <a:t>behaviour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’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 general sequence classification problem (functional annotation)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Many possible bioinformatic/computational approaches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FF0000"/>
                </a:solidFill>
              </a:rPr>
              <a:t>No big red button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 descr="bioinformatics-solu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75" y="4667296"/>
            <a:ext cx="2200698" cy="1929278"/>
          </a:xfrm>
          <a:prstGeom prst="rect">
            <a:avLst/>
          </a:prstGeom>
        </p:spPr>
      </p:pic>
      <p:pic>
        <p:nvPicPr>
          <p:cNvPr id="5" name="Picture 4" descr="the-official-Bullshit-Button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72" y="4667296"/>
            <a:ext cx="1931267" cy="19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2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known effectors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49829"/>
            <a:ext cx="7070651" cy="161434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Modularity</a:t>
            </a:r>
          </a:p>
          <a:p>
            <a:pPr lvl="1"/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Delivery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localisation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/translocation domain(s)</a:t>
            </a:r>
          </a:p>
          <a:p>
            <a:pPr lvl="1"/>
            <a:r>
              <a:rPr lang="en-US" b="1" u="sng" dirty="0" smtClean="0">
                <a:solidFill>
                  <a:schemeClr val="accent3">
                    <a:lumMod val="75000"/>
                  </a:schemeClr>
                </a:solidFill>
              </a:rPr>
              <a:t>Activity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: functional/interaction domain(s)</a:t>
            </a:r>
          </a:p>
        </p:txBody>
      </p:sp>
      <p:pic>
        <p:nvPicPr>
          <p:cNvPr id="5" name="Picture 4" descr="modular_t3ss_greenberg_2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9" y="2654961"/>
            <a:ext cx="2642125" cy="3544796"/>
          </a:xfrm>
          <a:prstGeom prst="rect">
            <a:avLst/>
          </a:prstGeom>
        </p:spPr>
      </p:pic>
      <p:pic>
        <p:nvPicPr>
          <p:cNvPr id="6" name="Picture 5" descr="modular_ttss_collmer_20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9" y="2654961"/>
            <a:ext cx="5362331" cy="3554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278952"/>
            <a:ext cx="88423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Greenberg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&amp;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Vinatzer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2003)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</a:rPr>
              <a:t>Curr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accent3">
                    <a:lumMod val="50000"/>
                  </a:schemeClr>
                </a:solidFill>
              </a:rPr>
              <a:t>Opin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</a:rPr>
              <a:t>Microbiol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doi:10.1016/S1369-5274(02)00004-8</a:t>
            </a:r>
            <a:endParaRPr lang="en-US" sz="16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Collmer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2002)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Trends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in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Microbiology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5"/>
              </a:rPr>
              <a:t>doi:10.1016/S0966-842X(02)02451-4</a:t>
            </a:r>
            <a:endParaRPr lang="en-US" sz="16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34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known effectors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95" y="6267497"/>
            <a:ext cx="88423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Dong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al.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(2011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) </a:t>
            </a:r>
            <a:r>
              <a:rPr lang="en-US" sz="1600" i="1" dirty="0" err="1" smtClean="0">
                <a:solidFill>
                  <a:schemeClr val="accent3">
                    <a:lumMod val="50000"/>
                  </a:schemeClr>
                </a:solidFill>
              </a:rPr>
              <a:t>PLoS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 One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doi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:10.1371/journal.pone.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2"/>
              </a:rPr>
              <a:t>0020172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Bouwmeester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2011)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Front. Plant-Microbe Int.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doi:10.3389/fpls.2011.00075</a:t>
            </a:r>
            <a:endParaRPr lang="en-US" sz="1600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Picture 2" descr="modular_rxlr_dong_et_al_20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" y="2667000"/>
            <a:ext cx="5961385" cy="1966642"/>
          </a:xfrm>
          <a:prstGeom prst="rect">
            <a:avLst/>
          </a:prstGeom>
        </p:spPr>
      </p:pic>
      <p:pic>
        <p:nvPicPr>
          <p:cNvPr id="8" name="Picture 7" descr="fpls-02-00075-g002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79" y="4079874"/>
            <a:ext cx="4532846" cy="176432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7442" y="1149829"/>
            <a:ext cx="7070651" cy="161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Modularity</a:t>
            </a:r>
          </a:p>
          <a:p>
            <a:pPr lvl="1"/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Delivery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localisation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/translocation domain(s)</a:t>
            </a:r>
          </a:p>
          <a:p>
            <a:pPr lvl="1"/>
            <a:r>
              <a:rPr lang="en-US" b="1" u="sng" dirty="0" smtClean="0">
                <a:solidFill>
                  <a:schemeClr val="accent3">
                    <a:lumMod val="75000"/>
                  </a:schemeClr>
                </a:solidFill>
              </a:rPr>
              <a:t>Activity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: functional/interaction domain(s)</a:t>
            </a:r>
          </a:p>
        </p:txBody>
      </p:sp>
    </p:spTree>
    <p:extLst>
      <p:ext uri="{BB962C8B-B14F-4D97-AF65-F5344CB8AC3E}">
        <p14:creationId xmlns:p14="http://schemas.microsoft.com/office/powerpoint/2010/main" val="407648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9436" y="1658219"/>
            <a:ext cx="7462598" cy="291669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660066"/>
                </a:solidFill>
              </a:rPr>
              <a:t>2003: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Erwinia</a:t>
            </a:r>
            <a:r>
              <a:rPr lang="en-US" sz="2800" b="1" i="1" dirty="0" smtClean="0">
                <a:solidFill>
                  <a:srgbClr val="660066"/>
                </a:solidFill>
              </a:rPr>
              <a:t>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carotovora</a:t>
            </a:r>
            <a:r>
              <a:rPr lang="en-US" sz="2800" b="1" i="1" dirty="0" smtClean="0">
                <a:solidFill>
                  <a:srgbClr val="660066"/>
                </a:solidFill>
              </a:rPr>
              <a:t> </a:t>
            </a:r>
            <a:r>
              <a:rPr lang="en-US" sz="2800" b="1" dirty="0" smtClean="0">
                <a:solidFill>
                  <a:srgbClr val="660066"/>
                </a:solidFill>
              </a:rPr>
              <a:t>subsp.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atroseptica</a:t>
            </a:r>
            <a:endParaRPr lang="en-US" sz="2800" b="1" i="1" dirty="0" smtClean="0">
              <a:solidFill>
                <a:srgbClr val="660066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660066"/>
                </a:solidFill>
              </a:rPr>
              <a:t>2009: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Phytophthora</a:t>
            </a:r>
            <a:r>
              <a:rPr lang="en-US" sz="2800" b="1" i="1" dirty="0" smtClean="0">
                <a:solidFill>
                  <a:srgbClr val="660066"/>
                </a:solidFill>
              </a:rPr>
              <a:t>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infestans</a:t>
            </a:r>
            <a:endParaRPr lang="en-US" sz="2800" b="1" i="1" dirty="0" smtClean="0">
              <a:solidFill>
                <a:srgbClr val="660066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660066"/>
                </a:solidFill>
              </a:rPr>
              <a:t>2013: </a:t>
            </a:r>
            <a:r>
              <a:rPr lang="en-US" sz="2800" b="1" i="1" dirty="0" err="1" smtClean="0">
                <a:solidFill>
                  <a:srgbClr val="660066"/>
                </a:solidFill>
              </a:rPr>
              <a:t>Dickeya</a:t>
            </a:r>
            <a:r>
              <a:rPr lang="en-US" sz="2800" b="1" dirty="0" smtClean="0">
                <a:solidFill>
                  <a:srgbClr val="660066"/>
                </a:solidFill>
              </a:rPr>
              <a:t> spp.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660066"/>
                </a:solidFill>
              </a:rPr>
              <a:t>Conclusion</a:t>
            </a:r>
            <a:endParaRPr lang="en-US" sz="28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127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known effectors</a:t>
            </a:r>
            <a:endParaRPr lang="en-US" dirty="0"/>
          </a:p>
        </p:txBody>
      </p:sp>
      <p:pic>
        <p:nvPicPr>
          <p:cNvPr id="4" name="Picture 3" descr="modular_tal_scholze_et_al_20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78" y="3381812"/>
            <a:ext cx="6104681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519446"/>
            <a:ext cx="90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Boch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al.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(2009)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Science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doi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:10.1126/science.1178811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endParaRPr lang="en-US" sz="1600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3489" y="1155204"/>
            <a:ext cx="7070651" cy="433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Sequence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motifs</a:t>
            </a:r>
          </a:p>
          <a:p>
            <a:pPr lvl="1"/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Localisation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/translocation domain(s) typically common to effector class (e.g.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RxLR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T3E,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CHxC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Functional domain(s) may be common to effector class (e.g. TAL), or divergent (e.g.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RxLR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, T3E in general)</a:t>
            </a:r>
          </a:p>
          <a:p>
            <a:endParaRPr lang="en-US" dirty="0"/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7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known effectors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427" y="1289395"/>
            <a:ext cx="7541981" cy="5237304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“Arms Races” occur:</a:t>
            </a:r>
          </a:p>
          <a:p>
            <a:pPr lvl="1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Host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</a:rPr>
              <a:t>defences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 track effector evolution</a:t>
            </a:r>
          </a:p>
          <a:p>
            <a:pPr lvl="1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Effectors evade host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</a:rPr>
              <a:t>defences</a:t>
            </a:r>
            <a:endParaRPr lang="en-US" sz="20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Divergence of effectors under </a:t>
            </a:r>
            <a:b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selection pressure</a:t>
            </a:r>
          </a:p>
          <a:p>
            <a:pPr lvl="1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Diversifying selection; divergence may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result from evasion of detection, rather </a:t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than change of biochemical ‘function’</a:t>
            </a:r>
          </a:p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Effectors may be found </a:t>
            </a:r>
            <a:b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preferentially in characteristic </a:t>
            </a:r>
            <a:b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locations 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P. </a:t>
            </a:r>
            <a:r>
              <a:rPr lang="en-US" sz="2000" i="1" dirty="0" err="1">
                <a:solidFill>
                  <a:schemeClr val="accent4">
                    <a:lumMod val="75000"/>
                  </a:schemeClr>
                </a:solidFill>
              </a:rPr>
              <a:t>infestans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‘gene sparse’ regions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 descr="nature08358-f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659" y="1953789"/>
            <a:ext cx="3629529" cy="4019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19446"/>
            <a:ext cx="9144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Raffaele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et al.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2010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) </a:t>
            </a:r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BMC </a:t>
            </a:r>
            <a:r>
              <a:rPr lang="en-US" sz="1600" i="1" dirty="0" smtClean="0">
                <a:solidFill>
                  <a:schemeClr val="accent3">
                    <a:lumMod val="50000"/>
                  </a:schemeClr>
                </a:solidFill>
              </a:rPr>
              <a:t>Genomics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doi:10.1186/1471-2164-11-637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261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Characteristics</a:t>
            </a:r>
            <a:r>
              <a:rPr lang="en-US" dirty="0" smtClean="0"/>
              <a:t> of known effectors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8420" y="1163781"/>
            <a:ext cx="8750980" cy="49855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Application of ‘filters’: reduce the number of sequences to check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(similar to stratification)</a:t>
            </a:r>
            <a:endParaRPr lang="en-US" sz="28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2000" dirty="0" smtClean="0"/>
              <a:t>Presence/absence filters:</a:t>
            </a:r>
          </a:p>
          <a:p>
            <a:pPr lvl="2"/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SignalP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(export signal)</a:t>
            </a:r>
          </a:p>
          <a:p>
            <a:pPr lvl="2"/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RxLR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/T3SS (translocation signal)</a:t>
            </a:r>
          </a:p>
          <a:p>
            <a:pPr lvl="2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Expression (used by pathogen)</a:t>
            </a:r>
          </a:p>
          <a:p>
            <a:pPr lvl="2"/>
            <a:r>
              <a:rPr lang="en-US" sz="2000" dirty="0" smtClean="0"/>
              <a:t>Positive selection (suggests arms race)</a:t>
            </a:r>
          </a:p>
          <a:p>
            <a:pPr lvl="2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Location in repeat-rich regions</a:t>
            </a:r>
          </a:p>
          <a:p>
            <a:pPr lvl="2"/>
            <a:r>
              <a:rPr lang="en-US" sz="2000" dirty="0" smtClean="0"/>
              <a:t>etc…</a:t>
            </a:r>
          </a:p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Workflows (e.g. Galaxy, </a:t>
            </a:r>
            <a:r>
              <a:rPr lang="en-US" sz="2800" dirty="0" err="1" smtClean="0">
                <a:solidFill>
                  <a:schemeClr val="accent3">
                    <a:lumMod val="75000"/>
                  </a:schemeClr>
                </a:solidFill>
              </a:rPr>
              <a:t>Taverna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) </a:t>
            </a:r>
            <a:b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can be useful here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780782"/>
            <a:ext cx="89058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4F6228"/>
                </a:solidFill>
              </a:rPr>
              <a:t>Fabro</a:t>
            </a:r>
            <a:r>
              <a:rPr lang="en-US" sz="1600" i="1" dirty="0" smtClean="0">
                <a:solidFill>
                  <a:srgbClr val="4F6228"/>
                </a:solidFill>
              </a:rPr>
              <a:t> </a:t>
            </a:r>
            <a:r>
              <a:rPr lang="en-US" sz="1600" i="1" dirty="0">
                <a:solidFill>
                  <a:srgbClr val="4F6228"/>
                </a:solidFill>
              </a:rPr>
              <a:t>et al</a:t>
            </a:r>
            <a:r>
              <a:rPr lang="en-US" sz="1600" dirty="0">
                <a:solidFill>
                  <a:srgbClr val="4F6228"/>
                </a:solidFill>
              </a:rPr>
              <a:t>. (2011</a:t>
            </a:r>
            <a:r>
              <a:rPr lang="en-US" sz="1600" dirty="0" smtClean="0">
                <a:solidFill>
                  <a:srgbClr val="4F6228"/>
                </a:solidFill>
              </a:rPr>
              <a:t>) </a:t>
            </a:r>
            <a:r>
              <a:rPr lang="en-US" sz="1600" i="1" dirty="0" err="1">
                <a:solidFill>
                  <a:srgbClr val="4F6228"/>
                </a:solidFill>
              </a:rPr>
              <a:t>PLoS</a:t>
            </a:r>
            <a:r>
              <a:rPr lang="en-US" sz="1600" i="1" dirty="0">
                <a:solidFill>
                  <a:srgbClr val="4F6228"/>
                </a:solidFill>
              </a:rPr>
              <a:t> </a:t>
            </a:r>
            <a:r>
              <a:rPr lang="en-US" sz="1600" i="1" dirty="0" err="1" smtClean="0">
                <a:solidFill>
                  <a:srgbClr val="4F6228"/>
                </a:solidFill>
              </a:rPr>
              <a:t>Pathog</a:t>
            </a:r>
            <a:r>
              <a:rPr lang="en-US" sz="1600" dirty="0">
                <a:solidFill>
                  <a:srgbClr val="4F6228"/>
                </a:solidFill>
              </a:rPr>
              <a:t>.</a:t>
            </a:r>
            <a:r>
              <a:rPr lang="en-US" sz="1600" dirty="0" smtClean="0">
                <a:solidFill>
                  <a:srgbClr val="4F6228"/>
                </a:solidFill>
              </a:rPr>
              <a:t> </a:t>
            </a:r>
            <a:r>
              <a:rPr lang="en-US" sz="1600" dirty="0">
                <a:solidFill>
                  <a:srgbClr val="4F6228"/>
                </a:solidFill>
                <a:hlinkClick r:id="rId2"/>
              </a:rPr>
              <a:t>doi:10.1371/journal.ppat.1002348</a:t>
            </a:r>
            <a:r>
              <a:rPr lang="en-US" sz="16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600" dirty="0" smtClean="0">
                <a:solidFill>
                  <a:srgbClr val="4F6228"/>
                </a:solidFill>
              </a:rPr>
              <a:t>Cock </a:t>
            </a:r>
            <a:r>
              <a:rPr lang="en-US" sz="1600" i="1" dirty="0" smtClean="0">
                <a:solidFill>
                  <a:srgbClr val="4F6228"/>
                </a:solidFill>
              </a:rPr>
              <a:t>et al. </a:t>
            </a:r>
            <a:r>
              <a:rPr lang="en-US" sz="1600" dirty="0" smtClean="0">
                <a:solidFill>
                  <a:srgbClr val="4F6228"/>
                </a:solidFill>
              </a:rPr>
              <a:t>(</a:t>
            </a:r>
            <a:r>
              <a:rPr lang="en-US" sz="1600" dirty="0">
                <a:solidFill>
                  <a:srgbClr val="4F6228"/>
                </a:solidFill>
              </a:rPr>
              <a:t>2013) </a:t>
            </a:r>
            <a:r>
              <a:rPr lang="en-US" sz="1600" i="1" dirty="0" err="1" smtClean="0">
                <a:solidFill>
                  <a:srgbClr val="4F6228"/>
                </a:solidFill>
              </a:rPr>
              <a:t>PeerJ</a:t>
            </a:r>
            <a:r>
              <a:rPr lang="en-US" sz="1600" dirty="0" smtClean="0">
                <a:solidFill>
                  <a:srgbClr val="4F6228"/>
                </a:solidFill>
              </a:rPr>
              <a:t> </a:t>
            </a:r>
            <a:r>
              <a:rPr lang="en-US" sz="1600" dirty="0" smtClean="0">
                <a:solidFill>
                  <a:srgbClr val="4F6228"/>
                </a:solidFill>
                <a:hlinkClick r:id="rId3"/>
              </a:rPr>
              <a:t>doi</a:t>
            </a:r>
            <a:r>
              <a:rPr lang="en-US" sz="1600" dirty="0">
                <a:solidFill>
                  <a:srgbClr val="4F6228"/>
                </a:solidFill>
                <a:hlinkClick r:id="rId3"/>
              </a:rPr>
              <a:t>:10.7717/peerj.167</a:t>
            </a:r>
            <a:r>
              <a:rPr lang="en-US" sz="1600" dirty="0" smtClean="0">
                <a:solidFill>
                  <a:srgbClr val="4F6228"/>
                </a:solidFill>
                <a:hlinkClick r:id="rId3"/>
              </a:rPr>
              <a:t>/</a:t>
            </a:r>
            <a:r>
              <a:rPr lang="en-US" sz="16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1600" dirty="0" smtClean="0">
                <a:solidFill>
                  <a:srgbClr val="4F6228"/>
                </a:solidFill>
              </a:rPr>
              <a:t>Cock &amp; Pritchard (2014) </a:t>
            </a:r>
            <a:r>
              <a:rPr lang="en-US" sz="1600" i="1" dirty="0" smtClean="0">
                <a:solidFill>
                  <a:srgbClr val="4F6228"/>
                </a:solidFill>
              </a:rPr>
              <a:t>Methods Mol. Biol. </a:t>
            </a:r>
            <a:r>
              <a:rPr lang="en-US" sz="1600" dirty="0" smtClean="0">
                <a:solidFill>
                  <a:srgbClr val="4F6228"/>
                </a:solidFill>
                <a:hlinkClick r:id="rId4"/>
              </a:rPr>
              <a:t>doi</a:t>
            </a:r>
            <a:r>
              <a:rPr lang="en-US" sz="1600" dirty="0">
                <a:solidFill>
                  <a:srgbClr val="4F6228"/>
                </a:solidFill>
                <a:hlinkClick r:id="rId4"/>
              </a:rPr>
              <a:t>:10.1007/978-1-62703-986-4_1</a:t>
            </a:r>
            <a:endParaRPr lang="en-US" sz="1600" dirty="0" smtClean="0">
              <a:solidFill>
                <a:srgbClr val="4F6228"/>
              </a:solidFill>
            </a:endParaRPr>
          </a:p>
          <a:p>
            <a:r>
              <a:rPr lang="en-US" sz="1600" dirty="0" smtClean="0">
                <a:solidFill>
                  <a:srgbClr val="4F6228"/>
                </a:solidFill>
              </a:rPr>
              <a:t>Pritchard &amp; </a:t>
            </a:r>
            <a:r>
              <a:rPr lang="en-US" sz="1600" dirty="0" err="1" smtClean="0">
                <a:solidFill>
                  <a:srgbClr val="4F6228"/>
                </a:solidFill>
              </a:rPr>
              <a:t>Broadhurst</a:t>
            </a:r>
            <a:r>
              <a:rPr lang="en-US" sz="1600" dirty="0" smtClean="0">
                <a:solidFill>
                  <a:srgbClr val="4F6228"/>
                </a:solidFill>
              </a:rPr>
              <a:t> (2014) </a:t>
            </a:r>
            <a:r>
              <a:rPr lang="en-US" sz="1600" i="1" dirty="0" smtClean="0">
                <a:solidFill>
                  <a:srgbClr val="4F6228"/>
                </a:solidFill>
              </a:rPr>
              <a:t>Methods Mol. Biol. </a:t>
            </a:r>
            <a:r>
              <a:rPr lang="en-US" sz="1600" dirty="0">
                <a:solidFill>
                  <a:srgbClr val="4F6228"/>
                </a:solidFill>
                <a:hlinkClick r:id="rId5"/>
              </a:rPr>
              <a:t>d</a:t>
            </a:r>
            <a:r>
              <a:rPr lang="en-US" sz="1600" dirty="0" smtClean="0">
                <a:solidFill>
                  <a:srgbClr val="4F6228"/>
                </a:solidFill>
                <a:hlinkClick r:id="rId5"/>
              </a:rPr>
              <a:t>oi</a:t>
            </a:r>
            <a:r>
              <a:rPr lang="en-US" sz="1600" dirty="0">
                <a:solidFill>
                  <a:srgbClr val="4F6228"/>
                </a:solidFill>
                <a:hlinkClick r:id="rId5"/>
              </a:rPr>
              <a:t>:10.1007/978-1-62703-986-4_4</a:t>
            </a:r>
            <a:endParaRPr lang="en-US" sz="1600" dirty="0">
              <a:solidFill>
                <a:srgbClr val="4F6228"/>
              </a:solidFill>
            </a:endParaRPr>
          </a:p>
        </p:txBody>
      </p:sp>
      <p:pic>
        <p:nvPicPr>
          <p:cNvPr id="6" name="Picture 5" descr="rxlr_filt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74" y="1741598"/>
            <a:ext cx="2827496" cy="45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9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alaxy8-[Venn_Diagram_on_data_7,_data_1,_and_others]-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10" y="4316704"/>
            <a:ext cx="2129168" cy="2129168"/>
          </a:xfrm>
          <a:prstGeom prst="rect">
            <a:avLst/>
          </a:prstGeom>
        </p:spPr>
      </p:pic>
      <p:pic>
        <p:nvPicPr>
          <p:cNvPr id="7" name="Picture 6" descr="Galaxy8-[Venn_Diagram_on_data_7,_data_1,_and_others]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872" y="4316704"/>
            <a:ext cx="2129168" cy="2129168"/>
          </a:xfrm>
          <a:prstGeom prst="rect">
            <a:avLst/>
          </a:prstGeom>
        </p:spPr>
      </p:pic>
      <p:pic>
        <p:nvPicPr>
          <p:cNvPr id="9" name="Picture 8" descr="Galaxy8-[Venn_Diagram_on_data_7,_data_1,_and_others]-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433" y="4316704"/>
            <a:ext cx="2129168" cy="2129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Galaxy Workflow – Effector finding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40656" y="935625"/>
            <a:ext cx="6883484" cy="76533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Public Galaxy workflow for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RxLR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-finding</a:t>
            </a:r>
          </a:p>
          <a:p>
            <a:pPr marL="108000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hlinkClick r:id="rId5"/>
              </a:rPr>
              <a:t>http://toolshed.g2.bx.psu.edu/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hlinkClick r:id="rId5"/>
              </a:rPr>
              <a:t>repository?repository_id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hlinkClick r:id="rId5"/>
              </a:rPr>
              <a:t>=0984925f74bd671c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Screen shot 2011-05-19 at 12.09.5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59" y="1778255"/>
            <a:ext cx="4460530" cy="2646891"/>
          </a:xfrm>
          <a:prstGeom prst="rect">
            <a:avLst/>
          </a:prstGeom>
        </p:spPr>
      </p:pic>
      <p:pic>
        <p:nvPicPr>
          <p:cNvPr id="5" name="Picture 4" descr="Screen shot 2011-05-18 at 16.22.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107" y="1558063"/>
            <a:ext cx="4361901" cy="3290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1548" y="4663494"/>
            <a:ext cx="45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Ps</a:t>
            </a:r>
            <a:endParaRPr lang="en-US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3265" y="4663494"/>
            <a:ext cx="45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31859C"/>
                </a:solidFill>
              </a:rPr>
              <a:t>Pc</a:t>
            </a:r>
            <a:endParaRPr lang="en-US" i="1" dirty="0">
              <a:solidFill>
                <a:srgbClr val="31859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6977" y="4663494"/>
            <a:ext cx="45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Pr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Cock </a:t>
            </a:r>
            <a:r>
              <a:rPr lang="en-US" i="1" dirty="0">
                <a:solidFill>
                  <a:srgbClr val="4F6228"/>
                </a:solidFill>
              </a:rPr>
              <a:t>et al. </a:t>
            </a:r>
            <a:r>
              <a:rPr lang="en-US" dirty="0">
                <a:solidFill>
                  <a:srgbClr val="4F6228"/>
                </a:solidFill>
              </a:rPr>
              <a:t>(2013) </a:t>
            </a:r>
            <a:r>
              <a:rPr lang="en-US" i="1" dirty="0" err="1">
                <a:solidFill>
                  <a:srgbClr val="4F6228"/>
                </a:solidFill>
              </a:rPr>
              <a:t>PeerJ</a:t>
            </a:r>
            <a:r>
              <a:rPr lang="en-US" dirty="0">
                <a:solidFill>
                  <a:srgbClr val="4F6228"/>
                </a:solidFill>
              </a:rPr>
              <a:t> </a:t>
            </a:r>
            <a:r>
              <a:rPr lang="en-US" dirty="0">
                <a:solidFill>
                  <a:srgbClr val="4F6228"/>
                </a:solidFill>
                <a:hlinkClick r:id="rId8"/>
              </a:rPr>
              <a:t>doi:10.7717/peerj.167/</a:t>
            </a:r>
            <a:r>
              <a:rPr lang="en-US" dirty="0">
                <a:solidFill>
                  <a:srgbClr val="4F6228"/>
                </a:solidFill>
              </a:rPr>
              <a:t>.</a:t>
            </a:r>
          </a:p>
          <a:p>
            <a:r>
              <a:rPr lang="en-US" dirty="0">
                <a:solidFill>
                  <a:srgbClr val="4F6228"/>
                </a:solidFill>
              </a:rPr>
              <a:t>Cock &amp; Pritchard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9"/>
              </a:rPr>
              <a:t>doi:10.1007/978-1-62703-986-4_1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64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space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12223" y="4169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86274" y="303912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599975" y="197283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6167" y="32479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17397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260628" y="23169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105976" y="329278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102954" y="20554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89146" y="333052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728333" y="296053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20376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93998" y="578154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268049" y="465071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0375" y="438920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96567" y="56643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771028" y="47332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470921" y="494211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10108" y="45721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602151" y="521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190730" y="4986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620709" y="503062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95509" y="537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398488" y="54572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346068" y="492935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77298" y="519899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065877" y="497419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88234" y="46419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980277" y="528157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24302" y="21043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6468" y="181695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658511" y="245657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486830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491314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532329" y="38177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232222" y="402656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952031" y="407140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574388" y="373915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52979" y="6006366"/>
            <a:ext cx="4016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Known exemplars: red</a:t>
            </a:r>
          </a:p>
        </p:txBody>
      </p:sp>
    </p:spTree>
    <p:extLst>
      <p:ext uri="{BB962C8B-B14F-4D97-AF65-F5344CB8AC3E}">
        <p14:creationId xmlns:p14="http://schemas.microsoft.com/office/powerpoint/2010/main" val="233086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4-Point Star 72"/>
          <p:cNvSpPr/>
          <p:nvPr/>
        </p:nvSpPr>
        <p:spPr>
          <a:xfrm>
            <a:off x="2125193" y="3097134"/>
            <a:ext cx="453208" cy="453208"/>
          </a:xfrm>
          <a:prstGeom prst="star4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space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12223" y="4169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86274" y="303912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599975" y="197283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6167" y="32479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17397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260628" y="23169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105976" y="329278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102954" y="20554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89146" y="333052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728333" y="296053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20376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93998" y="578154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268049" y="465071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0375" y="438920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96567" y="56643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771028" y="47332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470921" y="494211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10108" y="45721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602151" y="521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190730" y="4986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620709" y="503062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95509" y="537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398488" y="54572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346068" y="492935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77298" y="519899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065877" y="497419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88234" y="46419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980277" y="528157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24302" y="21043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6468" y="181695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658511" y="245657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486830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491314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532329" y="38177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232222" y="402656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952031" y="407140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574388" y="373915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95145" y="1748074"/>
            <a:ext cx="3141046" cy="314104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7777" y="6146603"/>
            <a:ext cx="887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Define a 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centre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, and a distance that includes the examples</a:t>
            </a:r>
          </a:p>
        </p:txBody>
      </p:sp>
    </p:spTree>
    <p:extLst>
      <p:ext uri="{BB962C8B-B14F-4D97-AF65-F5344CB8AC3E}">
        <p14:creationId xmlns:p14="http://schemas.microsoft.com/office/powerpoint/2010/main" val="306041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4-Point Star 87"/>
          <p:cNvSpPr/>
          <p:nvPr/>
        </p:nvSpPr>
        <p:spPr>
          <a:xfrm>
            <a:off x="2125193" y="3097134"/>
            <a:ext cx="453208" cy="453208"/>
          </a:xfrm>
          <a:prstGeom prst="star4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space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12223" y="4169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86274" y="303912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99975" y="197283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6167" y="32479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17397" y="35175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260628" y="231692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105976" y="329278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102954" y="20554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89146" y="333052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728333" y="296053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20376" y="36001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93998" y="578154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268049" y="465071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0375" y="438920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96567" y="566431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771028" y="47332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470921" y="494211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10108" y="45721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602151" y="521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190730" y="498695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620709" y="503062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95509" y="537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398488" y="545729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346068" y="492935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77298" y="519899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065877" y="497419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88234" y="46419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980277" y="528157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24302" y="210435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6468" y="181695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658511" y="245657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486830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491314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532329" y="381774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232222" y="402656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952031" y="4071400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574388" y="373915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452979" y="6006366"/>
            <a:ext cx="478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Classify ‘similar’ sequences</a:t>
            </a:r>
          </a:p>
        </p:txBody>
      </p:sp>
      <p:sp>
        <p:nvSpPr>
          <p:cNvPr id="89" name="Oval 88"/>
          <p:cNvSpPr/>
          <p:nvPr/>
        </p:nvSpPr>
        <p:spPr>
          <a:xfrm>
            <a:off x="795145" y="1748074"/>
            <a:ext cx="3141046" cy="314104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effectors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6478" y="1163782"/>
            <a:ext cx="7070651" cy="53740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3000"/>
              </a:spcAft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Finding effectors is simple(-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ish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):</a:t>
            </a:r>
          </a:p>
          <a:p>
            <a:pPr marL="1029600" lvl="1" indent="-457200"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Have one or more examples of your effector (class)</a:t>
            </a:r>
          </a:p>
          <a:p>
            <a:pPr marL="1029600" lvl="1" indent="-457200"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Define some kind of appropriate threshold of similarity</a:t>
            </a:r>
          </a:p>
          <a:p>
            <a:pPr marL="1029600" lvl="1" indent="-457200"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Check all the gene/gene product sequences in the genome against that threshold</a:t>
            </a:r>
          </a:p>
        </p:txBody>
      </p:sp>
      <p:pic>
        <p:nvPicPr>
          <p:cNvPr id="4" name="Picture 3" descr="meerkat.png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2" y="3210052"/>
            <a:ext cx="2954837" cy="36479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5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1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4-Point Star 40"/>
          <p:cNvSpPr/>
          <p:nvPr/>
        </p:nvSpPr>
        <p:spPr>
          <a:xfrm>
            <a:off x="2125193" y="3320446"/>
            <a:ext cx="453208" cy="453208"/>
          </a:xfrm>
          <a:prstGeom prst="star4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</a:t>
            </a:r>
            <a:r>
              <a:rPr lang="en-US" i="1" dirty="0"/>
              <a:t>that</a:t>
            </a:r>
            <a:r>
              <a:rPr lang="en-US" dirty="0"/>
              <a:t> simple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407313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2642" y="2835765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97442" y="3179858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08834" y="4110875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5773" y="482237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740891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440064" y="4380510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6727" y="194506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317985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415571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025621" y="291834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26243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904957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823469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943043" y="4463088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45939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734503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87188" y="2364519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79231" y="300413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122462" y="180348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77934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964788" y="154197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886064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81708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447097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82210" y="3086716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3895509" y="559802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782686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202506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915431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628025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267644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882793"/>
            <a:ext cx="139643" cy="139643"/>
          </a:xfrm>
          <a:prstGeom prst="ellipse">
            <a:avLst/>
          </a:prstGeom>
          <a:solidFill>
            <a:srgbClr val="FF6FC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5091613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5136452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804207"/>
            <a:ext cx="139643" cy="139643"/>
          </a:xfrm>
          <a:prstGeom prst="ellipse">
            <a:avLst/>
          </a:prstGeom>
          <a:solidFill>
            <a:srgbClr val="B2B2B2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2"/>
          <p:cNvSpPr>
            <a:spLocks noGrp="1"/>
          </p:cNvSpPr>
          <p:nvPr>
            <p:ph idx="4294967295"/>
          </p:nvPr>
        </p:nvSpPr>
        <p:spPr>
          <a:xfrm>
            <a:off x="4592968" y="1820234"/>
            <a:ext cx="4425225" cy="278249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How do we define ‘distance’?</a:t>
            </a:r>
          </a:p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How large a ‘distance’ do we take?</a:t>
            </a:r>
          </a:p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How do we know we’ve chosen a sensible ‘distance’?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95145" y="1971386"/>
            <a:ext cx="3141046" cy="314104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64797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3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3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define ‘distance’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289393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Sequence identity</a:t>
            </a:r>
          </a:p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Derived score (based on sequence identity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/alignment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2000" dirty="0" smtClean="0"/>
              <a:t>Bit score in BLAST</a:t>
            </a:r>
          </a:p>
          <a:p>
            <a:pPr lvl="1"/>
            <a:r>
              <a:rPr lang="en-US" sz="2000" dirty="0" smtClean="0"/>
              <a:t>E-value in BLAST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Derived score (based on other measures)</a:t>
            </a:r>
          </a:p>
          <a:p>
            <a:pPr lvl="1"/>
            <a:r>
              <a:rPr lang="en-US" sz="2000" dirty="0" smtClean="0"/>
              <a:t>Bit score in </a:t>
            </a:r>
            <a:r>
              <a:rPr lang="en-US" sz="2000" dirty="0" err="1" smtClean="0"/>
              <a:t>HMMer</a:t>
            </a:r>
            <a:endParaRPr lang="en-US" sz="2000" dirty="0" smtClean="0"/>
          </a:p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(not strictly a distance)</a:t>
            </a:r>
          </a:p>
          <a:p>
            <a:pPr lvl="1"/>
            <a:r>
              <a:rPr lang="en-US" sz="2000" dirty="0" smtClean="0"/>
              <a:t>Sequence identity (e.g. CD-HIT)</a:t>
            </a:r>
          </a:p>
          <a:p>
            <a:pPr lvl="1"/>
            <a:r>
              <a:rPr lang="en-US" sz="2000" dirty="0" smtClean="0"/>
              <a:t>MCL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509" y="6213062"/>
            <a:ext cx="91652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  <a:latin typeface="Calibri"/>
                <a:cs typeface="Calibri"/>
              </a:rPr>
              <a:t>(we’re really assessing criteria for class membership)</a:t>
            </a:r>
          </a:p>
        </p:txBody>
      </p:sp>
    </p:spTree>
    <p:extLst>
      <p:ext uri="{BB962C8B-B14F-4D97-AF65-F5344CB8AC3E}">
        <p14:creationId xmlns:p14="http://schemas.microsoft.com/office/powerpoint/2010/main" val="392055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ba_linear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546"/>
            <a:ext cx="9136854" cy="5315453"/>
          </a:xfrm>
          <a:prstGeom prst="rect">
            <a:avLst/>
          </a:prstGeom>
        </p:spPr>
      </p:pic>
      <p:pic>
        <p:nvPicPr>
          <p:cNvPr id="7" name="Picture 6" descr="Top_wa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46" y="1542547"/>
            <a:ext cx="9144000" cy="4474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08" y="275685"/>
            <a:ext cx="6779132" cy="523220"/>
          </a:xfrm>
        </p:spPr>
        <p:txBody>
          <a:bodyPr/>
          <a:lstStyle/>
          <a:p>
            <a:r>
              <a:rPr lang="en-US" sz="2800" dirty="0" smtClean="0"/>
              <a:t>Introduction</a:t>
            </a:r>
            <a:endParaRPr lang="en-US" sz="2800" i="1" dirty="0"/>
          </a:p>
        </p:txBody>
      </p:sp>
      <p:pic>
        <p:nvPicPr>
          <p:cNvPr id="10" name="Picture 9" descr="cum_seq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55" y="1443317"/>
            <a:ext cx="3929684" cy="3009971"/>
          </a:xfrm>
          <a:prstGeom prst="rect">
            <a:avLst/>
          </a:prstGeom>
        </p:spPr>
      </p:pic>
      <p:pic>
        <p:nvPicPr>
          <p:cNvPr id="11" name="Picture 10" descr="cum_seq_lo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5" y="1437717"/>
            <a:ext cx="3870379" cy="3015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5384" y="4539363"/>
            <a:ext cx="6919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Figures and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code from: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Calibri"/>
                <a:hlinkClick r:id="rId6"/>
              </a:rPr>
              <a:t>http://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cs typeface="Calibri"/>
                <a:hlinkClick r:id="rId6"/>
              </a:rPr>
              <a:t>sulab.org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Calibri"/>
                <a:hlinkClick r:id="rId6"/>
              </a:rPr>
              <a:t>/2013/06/sequenced-genomes-per-year/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endParaRPr lang="en-US" sz="1600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6546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large a distance do we take?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solidFill>
            <a:srgbClr val="FF0000">
              <a:alpha val="25000"/>
            </a:srgbClr>
          </a:solidFill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47576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5958529" y="1471676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Confusion matrix: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7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2917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598150" y="1463896"/>
            <a:ext cx="14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True positive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98150" y="304193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latin typeface="Calibri"/>
                <a:cs typeface="Calibri"/>
              </a:rPr>
              <a:t>False positive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590403" y="303142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latin typeface="Calibri"/>
                <a:cs typeface="Calibri"/>
              </a:rPr>
              <a:t>True negative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46245" y="1463896"/>
            <a:ext cx="154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False negative</a:t>
            </a:r>
          </a:p>
        </p:txBody>
      </p:sp>
      <p:cxnSp>
        <p:nvCxnSpPr>
          <p:cNvPr id="74" name="Straight Arrow Connector 73"/>
          <p:cNvCxnSpPr>
            <a:stCxn id="69" idx="2"/>
          </p:cNvCxnSpPr>
          <p:nvPr/>
        </p:nvCxnSpPr>
        <p:spPr>
          <a:xfrm>
            <a:off x="6313438" y="1833228"/>
            <a:ext cx="764604" cy="53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2"/>
          </p:cNvCxnSpPr>
          <p:nvPr/>
        </p:nvCxnSpPr>
        <p:spPr>
          <a:xfrm>
            <a:off x="8119128" y="1833228"/>
            <a:ext cx="4930" cy="4476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</p:cNvCxnSpPr>
          <p:nvPr/>
        </p:nvCxnSpPr>
        <p:spPr>
          <a:xfrm flipV="1">
            <a:off x="7078042" y="2780826"/>
            <a:ext cx="81063" cy="44577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1" idx="0"/>
          </p:cNvCxnSpPr>
          <p:nvPr/>
        </p:nvCxnSpPr>
        <p:spPr>
          <a:xfrm flipH="1" flipV="1">
            <a:off x="8237582" y="2839837"/>
            <a:ext cx="101471" cy="19158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8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46287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74547"/>
              </p:ext>
            </p:extLst>
          </p:nvPr>
        </p:nvGraphicFramePr>
        <p:xfrm>
          <a:off x="5915116" y="3145883"/>
          <a:ext cx="3024896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FP/(FP+TN)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FN/(TP+FN)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TP/(TP+FN)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TN/(FP+TN)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discovery</a:t>
                      </a:r>
                      <a:r>
                        <a:rPr lang="en-US" sz="1600" b="0" baseline="0" dirty="0" smtClean="0"/>
                        <a:t>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FP/(FP+TP)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53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11113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764306"/>
              </p:ext>
            </p:extLst>
          </p:nvPr>
        </p:nvGraphicFramePr>
        <p:xfrm>
          <a:off x="5915116" y="3145883"/>
          <a:ext cx="3024896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1/37 = 0.03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5/6 = 0.83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1/6 = 0.17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36/37 = 0.97</a:t>
                      </a:r>
                      <a:endParaRPr lang="en-US" sz="14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00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56525" y="2043299"/>
            <a:ext cx="2184024" cy="2184024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909706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33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5865"/>
              </p:ext>
            </p:extLst>
          </p:nvPr>
        </p:nvGraphicFramePr>
        <p:xfrm>
          <a:off x="5915116" y="3145883"/>
          <a:ext cx="3024896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0.11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0.29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0.81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0.89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smtClean="0">
                <a:solidFill>
                  <a:srgbClr val="FF0000"/>
                </a:solidFill>
              </a:rPr>
              <a:t>‘red’ </a:t>
            </a:r>
            <a:r>
              <a:rPr lang="en-US" sz="1800" smtClean="0"/>
              <a:t>or </a:t>
            </a:r>
            <a:r>
              <a:rPr lang="en-US" sz="180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distance do we take?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3204" y="5297383"/>
            <a:ext cx="8819391" cy="1359989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Our distance/boundary classifies sequences as ‘in’ or ‘out’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‘red’ </a:t>
            </a:r>
            <a:r>
              <a:rPr lang="en-US" sz="1800" dirty="0" smtClean="0"/>
              <a:t>or </a:t>
            </a:r>
            <a:r>
              <a:rPr lang="en-US" sz="1800" dirty="0" smtClean="0">
                <a:solidFill>
                  <a:srgbClr val="0000FF"/>
                </a:solidFill>
              </a:rPr>
              <a:t>‘blue’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Changing distance/bound results in various degrees of success…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56525" y="2043299"/>
            <a:ext cx="2184024" cy="2184024"/>
          </a:xfrm>
          <a:prstGeom prst="ellipse">
            <a:avLst/>
          </a:prstGeom>
          <a:noFill/>
          <a:ln w="57150" cmpd="sng">
            <a:solidFill>
              <a:srgbClr val="FF0000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2868"/>
              </p:ext>
            </p:extLst>
          </p:nvPr>
        </p:nvGraphicFramePr>
        <p:xfrm>
          <a:off x="6015291" y="1796342"/>
          <a:ext cx="2558688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52908"/>
                <a:gridCol w="851430"/>
                <a:gridCol w="8543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Blue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23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1775977" y="2695031"/>
            <a:ext cx="944047" cy="944047"/>
          </a:xfrm>
          <a:prstGeom prst="ellipse">
            <a:avLst/>
          </a:prstGeom>
          <a:noFill/>
          <a:ln w="57150" cmpd="sng">
            <a:solidFill>
              <a:srgbClr val="FF0000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577344" y="1458302"/>
            <a:ext cx="3340822" cy="3340822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60959"/>
              </p:ext>
            </p:extLst>
          </p:nvPr>
        </p:nvGraphicFramePr>
        <p:xfrm>
          <a:off x="5915116" y="3145883"/>
          <a:ext cx="3024896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0.38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0.62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large a distance do we allow?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414292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2642" y="290555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97442" y="324964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08834" y="41806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5773" y="489216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81067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440064" y="44502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6727" y="20148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324964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422549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025621" y="298812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33222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97474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89325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943043" y="453287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52917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80428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87188" y="24343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79231" y="307392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122462" y="187327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849127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964788" y="161175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95584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88686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51688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82210" y="3156501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3895509" y="566781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85255" y="485247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30734" y="209484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336" y="398521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5502" y="369781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545" y="433742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54489" y="4952578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454382" y="51613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74191" y="520623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6548" y="487399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95145" y="2041171"/>
            <a:ext cx="3141046" cy="314104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-Right Arrow 2"/>
          <p:cNvSpPr/>
          <p:nvPr/>
        </p:nvSpPr>
        <p:spPr>
          <a:xfrm rot="19177565">
            <a:off x="3090790" y="2534614"/>
            <a:ext cx="921190" cy="240905"/>
          </a:xfrm>
          <a:prstGeom prst="left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/>
          <p:cNvSpPr>
            <a:spLocks noGrp="1"/>
          </p:cNvSpPr>
          <p:nvPr>
            <p:ph idx="4294967295"/>
          </p:nvPr>
        </p:nvSpPr>
        <p:spPr>
          <a:xfrm>
            <a:off x="4513386" y="1940972"/>
            <a:ext cx="4504808" cy="4070525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Assign known ‘positive’ and ‘negative’ examples</a:t>
            </a:r>
          </a:p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Vary distances and measure performance (F-measure, AUC, …)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Choose distance that gives the best performance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3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2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0432" y="1406418"/>
            <a:ext cx="7882555" cy="479421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Estimation of classifier performance depends 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distance measure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composition of training set (‘positives’ and ‘negatives’)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Cross-validation gives objective measure of performance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Many strategies available, including: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l</a:t>
            </a:r>
            <a:r>
              <a:rPr lang="en-US" sz="1800" dirty="0" smtClean="0"/>
              <a:t>eave-one-out (LOO)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i="1" dirty="0" smtClean="0"/>
              <a:t>k</a:t>
            </a:r>
            <a:r>
              <a:rPr lang="en-US" sz="1800" dirty="0" smtClean="0"/>
              <a:t>-fold </a:t>
            </a:r>
            <a:r>
              <a:rPr lang="en-US" sz="1800" dirty="0" err="1" smtClean="0"/>
              <a:t>crossvalidation</a:t>
            </a:r>
            <a:endParaRPr lang="en-US" sz="1800" dirty="0" smtClean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repeated (random) subsampling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Essentially: </a:t>
            </a:r>
            <a:r>
              <a:rPr lang="en-US" sz="2400" dirty="0" smtClean="0">
                <a:solidFill>
                  <a:srgbClr val="FF0000"/>
                </a:solidFill>
              </a:rPr>
              <a:t>always keep a </a:t>
            </a:r>
            <a:r>
              <a:rPr lang="en-US" sz="2400" b="1" dirty="0" smtClean="0">
                <a:solidFill>
                  <a:srgbClr val="FF0000"/>
                </a:solidFill>
              </a:rPr>
              <a:t>hold-out set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(not used to train)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2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3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/>
              <a:t>C</a:t>
            </a:r>
            <a:r>
              <a:rPr lang="en-US" dirty="0" smtClean="0"/>
              <a:t>ross-validation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5664" y="38498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22642" y="2612453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97442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8834" y="38875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773" y="459906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48021" y="351757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40064" y="4157198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6727" y="172174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244" y="40873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83295" y="295654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8643" y="3932402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25621" y="269503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0421" y="3039124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11813" y="397014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38752" y="468164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51000" y="360015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43043" y="4239776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29706" y="180432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61809" y="12360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48001" y="251119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7188" y="2141207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79231" y="2780826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2462" y="15801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67810" y="2556030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964788" y="131865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239588" y="166275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0980" y="2593769"/>
            <a:ext cx="139643" cy="13964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90167" y="222378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82210" y="286340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5354" y="287796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77754" y="239950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85255" y="455937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30734" y="1801750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72900" y="1514344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4943" y="215396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3336" y="3692119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5502" y="3404713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47545" y="4044332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4489" y="4659481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96548" y="4580895"/>
            <a:ext cx="139643" cy="139643"/>
          </a:xfrm>
          <a:prstGeom prst="ellipse">
            <a:avLst/>
          </a:prstGeom>
          <a:solidFill>
            <a:srgbClr val="3366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56525" y="2043299"/>
            <a:ext cx="2184024" cy="2184024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9692"/>
              </p:ext>
            </p:extLst>
          </p:nvPr>
        </p:nvGraphicFramePr>
        <p:xfrm>
          <a:off x="5912994" y="1797468"/>
          <a:ext cx="3024896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8371"/>
                <a:gridCol w="1156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0.11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0.29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0.81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0.89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Precision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0.56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13336" y="5048843"/>
            <a:ext cx="833870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Used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crossvalidation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to find ‘best’ method &amp; parameters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This gives estimated performance metrics on unseen data</a:t>
            </a:r>
            <a:endParaRPr lang="en-US" sz="2400" dirty="0" smtClean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Apply ‘best’ method to complete dataset for prediction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Pritchard &amp; </a:t>
            </a:r>
            <a:r>
              <a:rPr lang="en-US" dirty="0" err="1">
                <a:solidFill>
                  <a:srgbClr val="4F6228"/>
                </a:solidFill>
              </a:rPr>
              <a:t>Broadhurst</a:t>
            </a:r>
            <a:r>
              <a:rPr lang="en-US" dirty="0">
                <a:solidFill>
                  <a:srgbClr val="4F6228"/>
                </a:solidFill>
              </a:rPr>
              <a:t> (2014) </a:t>
            </a:r>
            <a:r>
              <a:rPr lang="en-US" i="1" dirty="0">
                <a:solidFill>
                  <a:srgbClr val="4F6228"/>
                </a:solidFill>
              </a:rPr>
              <a:t>Methods Mol. Biol. </a:t>
            </a:r>
            <a:r>
              <a:rPr lang="en-US" dirty="0">
                <a:solidFill>
                  <a:srgbClr val="4F6228"/>
                </a:solidFill>
                <a:hlinkClick r:id="rId2"/>
              </a:rPr>
              <a:t>doi:10.1007/978-1-62703-986-4_4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10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an </a:t>
            </a:r>
            <a:r>
              <a:rPr lang="en-US" dirty="0" err="1" smtClean="0"/>
              <a:t>RxLR</a:t>
            </a:r>
            <a:r>
              <a:rPr lang="en-US" dirty="0" smtClean="0"/>
              <a:t> </a:t>
            </a:r>
            <a:r>
              <a:rPr lang="en-US" dirty="0"/>
              <a:t>training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7442" y="1163782"/>
            <a:ext cx="7070651" cy="4794218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Starting point: 49 candidate sequences (reference set)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Known:</a:t>
            </a:r>
          </a:p>
          <a:p>
            <a:pPr lvl="1"/>
            <a:r>
              <a:rPr lang="en-US" sz="2000" dirty="0" smtClean="0"/>
              <a:t>Contain (putatively) </a:t>
            </a:r>
            <a:r>
              <a:rPr lang="en-US" sz="2000" dirty="0" err="1" smtClean="0"/>
              <a:t>RxLR</a:t>
            </a:r>
            <a:r>
              <a:rPr lang="en-US" sz="2000" dirty="0" smtClean="0"/>
              <a:t>-EER motif</a:t>
            </a:r>
          </a:p>
          <a:p>
            <a:pPr lvl="1"/>
            <a:r>
              <a:rPr lang="en-US" sz="2000" dirty="0" smtClean="0"/>
              <a:t>All but one transcribed (i.e. not bad gene calls)</a:t>
            </a:r>
          </a:p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Assumed:</a:t>
            </a:r>
          </a:p>
          <a:p>
            <a:pPr lvl="1"/>
            <a:r>
              <a:rPr lang="en-US" sz="2000" dirty="0" smtClean="0"/>
              <a:t>Presence of signal peptide and </a:t>
            </a:r>
            <a:r>
              <a:rPr lang="en-US" sz="2000" dirty="0" err="1" smtClean="0"/>
              <a:t>RxLR</a:t>
            </a:r>
            <a:r>
              <a:rPr lang="en-US" sz="2000" dirty="0" smtClean="0"/>
              <a:t>-EER </a:t>
            </a:r>
            <a:r>
              <a:rPr lang="en-US" sz="2000" dirty="0" err="1" smtClean="0"/>
              <a:t>categorises</a:t>
            </a:r>
            <a:r>
              <a:rPr lang="en-US" sz="2000" dirty="0" smtClean="0"/>
              <a:t> effectors</a:t>
            </a:r>
          </a:p>
        </p:txBody>
      </p:sp>
      <p:pic>
        <p:nvPicPr>
          <p:cNvPr id="4" name="Picture 3" descr="rxlr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1" y="4714873"/>
            <a:ext cx="6478349" cy="17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71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2014.potx</Template>
  <TotalTime>1968</TotalTime>
  <Words>9537</Words>
  <Application>Microsoft Macintosh PowerPoint</Application>
  <PresentationFormat>On-screen Show (4:3)</PresentationFormat>
  <Paragraphs>2052</Paragraphs>
  <Slides>160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1" baseType="lpstr">
      <vt:lpstr>PPT template 2014</vt:lpstr>
      <vt:lpstr>Pathogen Genome Data My life in sequences</vt:lpstr>
      <vt:lpstr>The James Hutton Institute</vt:lpstr>
      <vt:lpstr>The James Hutton Institute</vt:lpstr>
      <vt:lpstr>Centres of Expertise</vt:lpstr>
      <vt:lpstr>Plant-pathogen interactions</vt:lpstr>
      <vt:lpstr>Plant-pathogen interactions</vt:lpstr>
      <vt:lpstr>Plant-pathogen interactions: policy</vt:lpstr>
      <vt:lpstr>Introduction</vt:lpstr>
      <vt:lpstr>Introduction</vt:lpstr>
      <vt:lpstr>Introduction</vt:lpstr>
      <vt:lpstr>Introduction</vt:lpstr>
      <vt:lpstr>2003: Erwinia carotovora subsp. atroseptica</vt:lpstr>
      <vt:lpstr>Pectobacterium atrosepticum</vt:lpstr>
      <vt:lpstr>Pectobacterium atrosepticum</vt:lpstr>
      <vt:lpstr>Pectobacterium atrosepticum</vt:lpstr>
      <vt:lpstr>A Word About Annotation</vt:lpstr>
      <vt:lpstr>Another Word About Annotation</vt:lpstr>
      <vt:lpstr>Comparative Genomics</vt:lpstr>
      <vt:lpstr>Why Comparative Genomics?</vt:lpstr>
      <vt:lpstr>Why Comparative Genomics?</vt:lpstr>
      <vt:lpstr>Caveats of Comparative Genomics</vt:lpstr>
      <vt:lpstr>Levels of Genome Comparison</vt:lpstr>
      <vt:lpstr>Pba Comparative Genomics Questions</vt:lpstr>
      <vt:lpstr>Who let the –logues out?</vt:lpstr>
      <vt:lpstr>Comparing Gene Features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Note on “Orthology”</vt:lpstr>
      <vt:lpstr>Ensembl Compara definitions</vt:lpstr>
      <vt:lpstr>Finding “Orthologues”</vt:lpstr>
      <vt:lpstr>Why “orthologues”?</vt:lpstr>
      <vt:lpstr>How to find “orthologues”?</vt:lpstr>
      <vt:lpstr>Evaluating “Orthologue” Predictions</vt:lpstr>
      <vt:lpstr>Evaluating Predictions</vt:lpstr>
      <vt:lpstr>Evaluating “Orthologue” Predictions</vt:lpstr>
      <vt:lpstr>Evaluating “Orthologue” Predictions</vt:lpstr>
      <vt:lpstr>Evaluating “Orthologue” Predictions</vt:lpstr>
      <vt:lpstr>Evaluating “Orthologue” Predictions</vt:lpstr>
      <vt:lpstr>Evaluating “Orthologue” Predictions</vt:lpstr>
      <vt:lpstr>Evaluating Orthologue Predictions</vt:lpstr>
      <vt:lpstr>Evaluating “Orthologue” Predictions</vt:lpstr>
      <vt:lpstr>Evaluating “Orthologue” Predictions</vt:lpstr>
      <vt:lpstr>“Orthologue” Prediction Performance</vt:lpstr>
      <vt:lpstr>Pba Questions</vt:lpstr>
      <vt:lpstr>Pba Reciprocal Best Hits (RBH)</vt:lpstr>
      <vt:lpstr>Pba Reciprocal Best Hits (RBH)</vt:lpstr>
      <vt:lpstr>Pba Reciprocal Best Hits (RBH)</vt:lpstr>
      <vt:lpstr>Pba Reciprocal Best Hits (RBH)</vt:lpstr>
      <vt:lpstr>Functional Classification</vt:lpstr>
      <vt:lpstr>Pba RBH Visualisation</vt:lpstr>
      <vt:lpstr>GenomeDiagram</vt:lpstr>
      <vt:lpstr>Visualising LGT in Pba</vt:lpstr>
      <vt:lpstr>Pba LGT</vt:lpstr>
      <vt:lpstr>Pba LGT: Plant-associated bacteria</vt:lpstr>
      <vt:lpstr>Pba LGT: Plant-associated bacteria</vt:lpstr>
      <vt:lpstr>SPI-7 and Coronafacic Acid</vt:lpstr>
      <vt:lpstr>Coronafacic Acid Synthesis</vt:lpstr>
      <vt:lpstr>Science/Art Collaboration</vt:lpstr>
      <vt:lpstr>Conclusions I</vt:lpstr>
      <vt:lpstr>2009: Phytophthora infestans</vt:lpstr>
      <vt:lpstr>Phytophthora infestans</vt:lpstr>
      <vt:lpstr>Phytopthora infestans</vt:lpstr>
      <vt:lpstr>Effector Protein Analysis</vt:lpstr>
      <vt:lpstr>P. infestans Avr3a locus</vt:lpstr>
      <vt:lpstr>Genome expansion in oomycetes</vt:lpstr>
      <vt:lpstr>Repeat-driven Genome Expansion</vt:lpstr>
      <vt:lpstr>P. infestans two-speed genome</vt:lpstr>
      <vt:lpstr>Effector Properties: action and localisation</vt:lpstr>
      <vt:lpstr>What is an effector?</vt:lpstr>
      <vt:lpstr>What is an effector?</vt:lpstr>
      <vt:lpstr>Characteristics of known effectors</vt:lpstr>
      <vt:lpstr>Characteristics of known effectors</vt:lpstr>
      <vt:lpstr>Characteristics of known effectors</vt:lpstr>
      <vt:lpstr>Characteristics of known effectors</vt:lpstr>
      <vt:lpstr>Characteristics of known effectors </vt:lpstr>
      <vt:lpstr>Galaxy Workflow – Effector finding</vt:lpstr>
      <vt:lpstr>Sequence space</vt:lpstr>
      <vt:lpstr>Sequence space</vt:lpstr>
      <vt:lpstr>Sequence space</vt:lpstr>
      <vt:lpstr>Finding effectors</vt:lpstr>
      <vt:lpstr>It’s not that simple</vt:lpstr>
      <vt:lpstr>How do we define ‘distance’</vt:lpstr>
      <vt:lpstr>How large a distance do we take?</vt:lpstr>
      <vt:lpstr>How large a distance do we take?</vt:lpstr>
      <vt:lpstr>How large a distance do we take?</vt:lpstr>
      <vt:lpstr>How large a distance do we take?</vt:lpstr>
      <vt:lpstr>How large a distance do we take?</vt:lpstr>
      <vt:lpstr>How large a distance do we take?</vt:lpstr>
      <vt:lpstr>How large a distance do we allow?</vt:lpstr>
      <vt:lpstr>Cross-validation</vt:lpstr>
      <vt:lpstr>After Cross-validation</vt:lpstr>
      <vt:lpstr>Building an RxLR training set</vt:lpstr>
      <vt:lpstr>Building an RxLR training set</vt:lpstr>
      <vt:lpstr>Building an RxLR training set</vt:lpstr>
      <vt:lpstr>Building a classifier</vt:lpstr>
      <vt:lpstr>Building a classifier</vt:lpstr>
      <vt:lpstr>Testing the classifiers</vt:lpstr>
      <vt:lpstr>Testing the classifiers</vt:lpstr>
      <vt:lpstr>Testing the classifiers</vt:lpstr>
      <vt:lpstr>Testing the classifiers</vt:lpstr>
      <vt:lpstr>Testing the classifiers</vt:lpstr>
      <vt:lpstr>Testing the classifiers</vt:lpstr>
      <vt:lpstr>Testing the classifiers</vt:lpstr>
      <vt:lpstr>Testing the classifiers</vt:lpstr>
      <vt:lpstr>Testing the classifiers</vt:lpstr>
      <vt:lpstr>Choosing a classifier</vt:lpstr>
      <vt:lpstr>A Trip To The Doctor</vt:lpstr>
      <vt:lpstr>A trip to the doctor, part II</vt:lpstr>
      <vt:lpstr>What is the baseline occurrence for effectors?</vt:lpstr>
      <vt:lpstr>A lesson from the literature?</vt:lpstr>
      <vt:lpstr>A lesson from the literature?</vt:lpstr>
      <vt:lpstr>Conclusions II</vt:lpstr>
      <vt:lpstr>2013: Dickeya spp.</vt:lpstr>
      <vt:lpstr>Dickeya spp.</vt:lpstr>
      <vt:lpstr>Dickeya spp.</vt:lpstr>
      <vt:lpstr>Dickeya classification is in flux</vt:lpstr>
      <vt:lpstr>Current classification of Dickeya</vt:lpstr>
      <vt:lpstr>Classification of sequenced Dickeya</vt:lpstr>
      <vt:lpstr>GenBank Dickeya genomes misclassified</vt:lpstr>
      <vt:lpstr>D. solani recently described</vt:lpstr>
      <vt:lpstr>Nine Dickeya species?</vt:lpstr>
      <vt:lpstr>Dickeya Genomic Diagnostics</vt:lpstr>
      <vt:lpstr>Dickeya spp. are a threat in Europe</vt:lpstr>
      <vt:lpstr>qPCR primer design</vt:lpstr>
      <vt:lpstr>“Alignment-free” Genomic Design</vt:lpstr>
      <vt:lpstr>Primer prediction (on positive set)</vt:lpstr>
      <vt:lpstr>Test cross-amplification in silico</vt:lpstr>
      <vt:lpstr>Classify primers and validation</vt:lpstr>
      <vt:lpstr>Primer design: validated in vitro (E.coli)</vt:lpstr>
      <vt:lpstr>Primer design: validated in vitro (Dickeya)</vt:lpstr>
      <vt:lpstr>Diagnostic primer design software</vt:lpstr>
      <vt:lpstr>Dickeya genecalling</vt:lpstr>
      <vt:lpstr>Dickeya CDS Annotation</vt:lpstr>
      <vt:lpstr>Dickeya RBH</vt:lpstr>
      <vt:lpstr>Type III Secretion System</vt:lpstr>
      <vt:lpstr>Type VI Secretion System</vt:lpstr>
      <vt:lpstr>Pangenome identification</vt:lpstr>
      <vt:lpstr>Pangenome identification</vt:lpstr>
      <vt:lpstr>Collinearity</vt:lpstr>
      <vt:lpstr>Epidemiology</vt:lpstr>
      <vt:lpstr>Variable nucleotide tandem repeats (VNTR)</vt:lpstr>
      <vt:lpstr>VNTR Minimum Spanning Trees</vt:lpstr>
      <vt:lpstr>VNTR suggests ornamental introduction</vt:lpstr>
      <vt:lpstr>Systems Biology</vt:lpstr>
      <vt:lpstr>Mapping Genome Features to Dynamic Processes</vt:lpstr>
      <vt:lpstr>Reactions differ by species</vt:lpstr>
      <vt:lpstr>Presence/absence of KEGG reactions</vt:lpstr>
      <vt:lpstr>Reconstructing bacterial metabolism</vt:lpstr>
      <vt:lpstr>Flux-Balance Analysis (FBA)</vt:lpstr>
      <vt:lpstr>29 Flux Balance Analysis models</vt:lpstr>
      <vt:lpstr>Conclusions III</vt:lpstr>
      <vt:lpstr>Acknowledgements</vt:lpstr>
      <vt:lpstr>How to get presentation materials</vt:lpstr>
    </vt:vector>
  </TitlesOfParts>
  <Company>SCRI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Clare Morton</dc:creator>
  <cp:lastModifiedBy>Leighton Pritchard</cp:lastModifiedBy>
  <cp:revision>284</cp:revision>
  <dcterms:created xsi:type="dcterms:W3CDTF">2013-10-11T15:07:27Z</dcterms:created>
  <dcterms:modified xsi:type="dcterms:W3CDTF">2014-07-09T12:15:04Z</dcterms:modified>
</cp:coreProperties>
</file>